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33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2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B198-A2DF-4243-A742-EE355DE49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7B364-D364-2E46-91D0-A08138592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306BF-B92C-E846-9674-2A706744B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5831-DA2A-CA48-919C-505A70A66C5E}" type="datetimeFigureOut">
              <a:rPr lang="en-CH" smtClean="0"/>
              <a:t>6/6/21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B5661-4DF6-CF4B-B0CC-E44054ABA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D9606-B2C6-3B48-A18A-76E0E417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3210-C6DB-9740-BAFB-6552977EFB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7232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65CFE-3279-EC47-87AE-199AE2E29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E1A7B-B022-444B-A5E3-14C203D18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0F84D-3D82-8445-9423-C57068D68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5831-DA2A-CA48-919C-505A70A66C5E}" type="datetimeFigureOut">
              <a:rPr lang="en-CH" smtClean="0"/>
              <a:t>6/6/21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D9EFB-DEED-3C46-B9BE-45E6B41F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B0AAA-3D51-9F49-AEB2-7E9CE2AF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3210-C6DB-9740-BAFB-6552977EFB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3692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04DE9F-31A3-D34E-BE40-CD636E458A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80114-C668-5640-AF08-179FAE3CD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A24DD-CB3A-9D49-A049-D4D8527E6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5831-DA2A-CA48-919C-505A70A66C5E}" type="datetimeFigureOut">
              <a:rPr lang="en-CH" smtClean="0"/>
              <a:t>6/6/21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F4731-0A46-3244-8C8F-10BF3B16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68FE1-BE5E-544B-989D-25913E06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3210-C6DB-9740-BAFB-6552977EFB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5871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E478-BF06-D44D-8FC1-1B6A2154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E106F-8FA9-8B47-B925-33F97AB0E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2DC91-5BDD-B143-9E8F-F33535A5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5831-DA2A-CA48-919C-505A70A66C5E}" type="datetimeFigureOut">
              <a:rPr lang="en-CH" smtClean="0"/>
              <a:t>6/6/21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6ED56-91A3-124F-B5D3-7FEAEB4D3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0D580-9D2E-BC43-989D-310524763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3210-C6DB-9740-BAFB-6552977EFB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3979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31FF-5A4D-AD49-AEAE-8BC5629F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99CEF-4779-564F-8E6B-AA5DEFEEE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FB75C-4B23-C84C-BF19-89B93C43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5831-DA2A-CA48-919C-505A70A66C5E}" type="datetimeFigureOut">
              <a:rPr lang="en-CH" smtClean="0"/>
              <a:t>6/6/21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D5477-7BA4-7541-908F-AA77742B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4325B-375E-B142-AB07-4AB85AAD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3210-C6DB-9740-BAFB-6552977EFB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6500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3BC9-4A35-4043-8E37-2AB2707E6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FE242-4063-B14C-AC51-CDD5273E3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0CD44-172D-784C-9356-48F8CBBCE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80A35-0E6B-9541-8C75-94DB7360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5831-DA2A-CA48-919C-505A70A66C5E}" type="datetimeFigureOut">
              <a:rPr lang="en-CH" smtClean="0"/>
              <a:t>6/6/21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67FAE-A65C-964F-AB53-885FC796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61140-A1F9-4140-AFAB-6EE0482CF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3210-C6DB-9740-BAFB-6552977EFB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194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0A51-FCEA-8748-B3D0-F8753E19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4D83B-DC35-D549-9428-E79D368D7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A6F36-A9FD-B040-B877-AE94B8BC4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AFCCA7-C617-B448-B71A-6D901E416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07D7F-7694-B746-BE98-41FD3FD9F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1C294-BC17-0D4B-A3BA-388933951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5831-DA2A-CA48-919C-505A70A66C5E}" type="datetimeFigureOut">
              <a:rPr lang="en-CH" smtClean="0"/>
              <a:t>6/6/21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028CC-1D4B-A241-95FC-63B265F4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4B0AC-B393-A247-A731-2388A519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3210-C6DB-9740-BAFB-6552977EFB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2469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718C-2C5D-644B-87EB-733262B49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1A010-67CB-6547-ABFF-ED8BC4B7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5831-DA2A-CA48-919C-505A70A66C5E}" type="datetimeFigureOut">
              <a:rPr lang="en-CH" smtClean="0"/>
              <a:t>6/6/21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8E64E-EB90-2F46-A7C5-C79B2B76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94F86-71F9-3046-9DC0-B944B75C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3210-C6DB-9740-BAFB-6552977EFB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574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D16C2-FBFE-4141-B2D4-19EF4E6D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5831-DA2A-CA48-919C-505A70A66C5E}" type="datetimeFigureOut">
              <a:rPr lang="en-CH" smtClean="0"/>
              <a:t>6/6/21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CE6564-7F10-A140-9075-182E836B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E1818-4B74-A142-A5F3-B448244E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3210-C6DB-9740-BAFB-6552977EFB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4912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2AF0-F330-4947-9B80-CE6F2D725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D6282-8ACE-6949-89BF-2D60CF3D0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95E895-B650-CD43-8ADE-34867633D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5DADF-420C-7041-A6C3-97DEFD88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5831-DA2A-CA48-919C-505A70A66C5E}" type="datetimeFigureOut">
              <a:rPr lang="en-CH" smtClean="0"/>
              <a:t>6/6/21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1B657-C71B-3941-BB75-1FC432A57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6E4C0-5E4F-CE4B-9EB0-66C604FD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3210-C6DB-9740-BAFB-6552977EFB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9244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A9A1-D555-E346-8D03-BDA1E523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A6587D-913F-4647-A1B9-4F10DD560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2E79A-124B-9D44-B7D4-95DC05CA6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278C2-E6DF-1E41-8EA2-A1BEEFB63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5831-DA2A-CA48-919C-505A70A66C5E}" type="datetimeFigureOut">
              <a:rPr lang="en-CH" smtClean="0"/>
              <a:t>6/6/21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170D5-549B-2B47-92A2-689BD05C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9CDBB-DAB4-0642-8B17-2EC8B381C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3210-C6DB-9740-BAFB-6552977EFB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832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6E2B43-75A6-C947-8D75-BC80655A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DBE36-7569-CA44-9EFC-C73369AD6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BA4D2-9339-4D48-8615-9AF6AFD34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C5831-DA2A-CA48-919C-505A70A66C5E}" type="datetimeFigureOut">
              <a:rPr lang="en-CH" smtClean="0"/>
              <a:t>6/6/21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427AF-F682-C144-805B-6D4231E7D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6C20B-7BE0-A042-B1C8-6B9E307DF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B3210-C6DB-9740-BAFB-6552977EFB4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4457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D32E-E148-F04D-92A5-2FAD33262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5513"/>
          </a:xfrm>
        </p:spPr>
        <p:txBody>
          <a:bodyPr>
            <a:noAutofit/>
          </a:bodyPr>
          <a:lstStyle/>
          <a:p>
            <a:r>
              <a:rPr lang="en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Webinar PBEC RTT MVA – Que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tion No 4 – MVA and business on the Moon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A5C71-851D-8945-A58D-97101DE59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97876"/>
            <a:ext cx="9144000" cy="399393"/>
          </a:xfrm>
        </p:spPr>
        <p:txBody>
          <a:bodyPr>
            <a:normAutofit/>
          </a:bodyPr>
          <a:lstStyle/>
          <a:p>
            <a:r>
              <a:rPr lang="en-CH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MVA Lunar Commerce and Economics WG develops the Lunar Commerce Portfolio (Chris slide 1/3)</a:t>
            </a:r>
          </a:p>
          <a:p>
            <a:endParaRPr lang="en-CH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H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E1C51431-762D-7E4E-B4B0-232B12B14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26" y="1797269"/>
            <a:ext cx="10379677" cy="483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0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F3BB7-E9A5-1440-BE40-B66AB375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6853"/>
          </a:xfrm>
        </p:spPr>
        <p:txBody>
          <a:bodyPr>
            <a:noAutofit/>
          </a:bodyPr>
          <a:lstStyle/>
          <a:p>
            <a:pPr algn="ctr"/>
            <a:r>
              <a:rPr lang="en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Webinar PBEC RTT MVA – Que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tion No 4 – MVA and business on the Moon </a:t>
            </a:r>
            <a:endParaRPr lang="en-CH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942B8-AB7D-9C44-BB4F-0207877C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1979"/>
            <a:ext cx="10515600" cy="32685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CH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MVA Lunar Commerce and Economics WG develops the Lunar Commerce Portfolio (Chris slide 2/3)</a:t>
            </a:r>
          </a:p>
          <a:p>
            <a:pPr marL="0" indent="0" algn="ctr">
              <a:buNone/>
            </a:pPr>
            <a:endParaRPr lang="en-CH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H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H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A14983C-D9AF-8F4E-98C3-DFA35A7F3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18832"/>
            <a:ext cx="10515600" cy="565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1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2D40-F7B8-804D-AEEE-7DEE7A43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1"/>
          </a:xfrm>
        </p:spPr>
        <p:txBody>
          <a:bodyPr>
            <a:noAutofit/>
          </a:bodyPr>
          <a:lstStyle/>
          <a:p>
            <a:pPr algn="ctr"/>
            <a:r>
              <a:rPr lang="en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Webinar PBEC RTT MVA – Que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tion No 4 – MVA and business on the Moon</a:t>
            </a:r>
            <a:endParaRPr lang="en-CH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37B81-F3E7-8E49-8E1E-D6AB08AE9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7"/>
            <a:ext cx="10515600" cy="315911"/>
          </a:xfrm>
        </p:spPr>
        <p:txBody>
          <a:bodyPr/>
          <a:lstStyle/>
          <a:p>
            <a:pPr marL="0" indent="0" algn="ctr">
              <a:buNone/>
            </a:pPr>
            <a:r>
              <a:rPr lang="en-CH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MVA Lunar Commerce and Economics WG develops the Lunar Commerce Portfolio (Chris slide 3/3)</a:t>
            </a:r>
          </a:p>
          <a:p>
            <a:pPr marL="0" indent="0" algn="ctr">
              <a:buNone/>
            </a:pPr>
            <a:endParaRPr lang="en-CH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H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H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B78CFF6-1F6B-7946-B9DA-CFF8CD8AC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76" y="1112108"/>
            <a:ext cx="10379675" cy="554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5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61629-6461-E749-9BC8-EF2486F4F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3631"/>
          </a:xfrm>
        </p:spPr>
        <p:txBody>
          <a:bodyPr>
            <a:noAutofit/>
          </a:bodyPr>
          <a:lstStyle/>
          <a:p>
            <a:pPr algn="ctr"/>
            <a:r>
              <a:rPr lang="en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Webinar PBEC RTT MVA – Que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tion No 5 – Space/M.: preventing war, benefiting humankind </a:t>
            </a:r>
            <a:endParaRPr lang="en-CH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81FF9-D148-894F-BC5B-0000AFC45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8758"/>
            <a:ext cx="10515600" cy="33363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&amp; Moon business impact on science &amp; economy to benefit society and humankind (Chris slide 1/1)</a:t>
            </a:r>
          </a:p>
          <a:p>
            <a:pPr marL="0" indent="0" algn="ctr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CH" sz="6400" b="1" dirty="0"/>
          </a:p>
          <a:p>
            <a:r>
              <a:rPr lang="en-GB" sz="6400" b="1" dirty="0"/>
              <a:t>Space impact today: Earth observation, climate, water, agriculture, sea, infrastructure</a:t>
            </a:r>
          </a:p>
          <a:p>
            <a:endParaRPr lang="en-GB" sz="6400" b="1" dirty="0"/>
          </a:p>
          <a:p>
            <a:r>
              <a:rPr lang="en-GB" sz="6400" b="1" dirty="0"/>
              <a:t>Space impact in next 5-10 years: mega-constellations, data economy, new business models, fintech, insurance,…</a:t>
            </a:r>
          </a:p>
          <a:p>
            <a:endParaRPr lang="en-GB" sz="6400" b="1" dirty="0"/>
          </a:p>
          <a:p>
            <a:r>
              <a:rPr lang="en-GB" sz="6400" b="1" dirty="0"/>
              <a:t>Space/Moon impact in next 10-20 years and beyond:</a:t>
            </a:r>
          </a:p>
          <a:p>
            <a:pPr marL="0" indent="0">
              <a:buNone/>
            </a:pPr>
            <a:endParaRPr lang="en-GB" sz="6400" b="1" dirty="0"/>
          </a:p>
          <a:p>
            <a:pPr marL="0" indent="0">
              <a:buNone/>
            </a:pPr>
            <a:r>
              <a:rPr lang="en-GB" sz="6400" b="1" dirty="0"/>
              <a:t>	- better understanding of human individual and collective resilience in a tough environment</a:t>
            </a:r>
          </a:p>
          <a:p>
            <a:pPr marL="0" indent="0">
              <a:buNone/>
            </a:pPr>
            <a:r>
              <a:rPr lang="en-GB" sz="6400" b="1" dirty="0"/>
              <a:t>	- development &amp; production of pharmaceutical molecules in micro-gravity</a:t>
            </a:r>
          </a:p>
          <a:p>
            <a:pPr marL="0" indent="0">
              <a:buNone/>
            </a:pPr>
            <a:r>
              <a:rPr lang="en-GB" sz="6400" b="1" dirty="0"/>
              <a:t>	- development &amp; production of advanced materials in micro-gravity 	</a:t>
            </a:r>
          </a:p>
          <a:p>
            <a:pPr marL="0" indent="0">
              <a:buNone/>
            </a:pPr>
            <a:r>
              <a:rPr lang="en-GB" sz="6400" b="1" dirty="0"/>
              <a:t>	- advanced water and waste treatment tech, circular recycling economy</a:t>
            </a:r>
          </a:p>
          <a:p>
            <a:pPr marL="0" indent="0">
              <a:buNone/>
            </a:pPr>
            <a:r>
              <a:rPr lang="en-GB" sz="6400" b="1" dirty="0"/>
              <a:t>	- advanced organic agricultures and food production tech</a:t>
            </a:r>
          </a:p>
          <a:p>
            <a:pPr marL="0" indent="0">
              <a:buNone/>
            </a:pPr>
            <a:r>
              <a:rPr lang="en-GB" sz="6400" b="1" dirty="0"/>
              <a:t>	- space based solar power</a:t>
            </a:r>
          </a:p>
          <a:p>
            <a:pPr marL="0" indent="0">
              <a:buNone/>
            </a:pPr>
            <a:r>
              <a:rPr lang="en-GB" sz="6400" b="1" dirty="0"/>
              <a:t>	- navigation, comms, and mapping, remote sensing</a:t>
            </a:r>
          </a:p>
          <a:p>
            <a:pPr marL="0" indent="0">
              <a:buNone/>
            </a:pPr>
            <a:r>
              <a:rPr lang="en-GB" sz="6400" b="1" dirty="0"/>
              <a:t>	- robotics, autonomous transportation and systems</a:t>
            </a:r>
          </a:p>
          <a:p>
            <a:pPr marL="0" indent="0">
              <a:buNone/>
            </a:pPr>
            <a:r>
              <a:rPr lang="en-GB" sz="6400" b="1" dirty="0"/>
              <a:t>	- Moon mining &amp; resource utilization, in situ and in orbit</a:t>
            </a:r>
          </a:p>
          <a:p>
            <a:pPr marL="0" indent="0">
              <a:buNone/>
            </a:pPr>
            <a:r>
              <a:rPr lang="en-GB" sz="6400" b="1" dirty="0"/>
              <a:t>	- manufacturing high value components with Moon metals and rare earth elements for Earth &amp; space markets</a:t>
            </a:r>
          </a:p>
          <a:p>
            <a:pPr marL="0" indent="0">
              <a:buNone/>
            </a:pPr>
            <a:r>
              <a:rPr lang="en-GB" sz="6400" b="1" dirty="0"/>
              <a:t>	- advancing fintech and legal tech for developing a material and digital economy on Earth and in space (data)</a:t>
            </a:r>
          </a:p>
          <a:p>
            <a:pPr marL="0" indent="0">
              <a:buNone/>
            </a:pPr>
            <a:endParaRPr lang="en-CH" sz="1600" b="1" dirty="0"/>
          </a:p>
          <a:p>
            <a:pPr marL="0" indent="0" algn="ctr">
              <a:buNone/>
            </a:pPr>
            <a:endParaRPr lang="en-CH" sz="1600" b="1" dirty="0">
              <a:effectLst/>
            </a:endParaRPr>
          </a:p>
          <a:p>
            <a:pPr marL="0" indent="0" algn="ctr">
              <a:buNone/>
            </a:pPr>
            <a:endParaRPr lang="en-CH" sz="1600" b="1" dirty="0"/>
          </a:p>
        </p:txBody>
      </p:sp>
    </p:spTree>
    <p:extLst>
      <p:ext uri="{BB962C8B-B14F-4D97-AF65-F5344CB8AC3E}">
        <p14:creationId xmlns:p14="http://schemas.microsoft.com/office/powerpoint/2010/main" val="252777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EBADC-E059-3C4A-8A39-84BDDBAAF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Autofit/>
          </a:bodyPr>
          <a:lstStyle/>
          <a:p>
            <a:pPr algn="ctr"/>
            <a:r>
              <a:rPr lang="en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Webinar PBEC RTT MVA – Que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tion No 6 – Perspectives for space/Moon business in Asia-Pac</a:t>
            </a:r>
            <a:endParaRPr lang="en-CH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5F9FA-4F04-5341-A372-EB3517FBE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9"/>
            <a:ext cx="10515600" cy="31591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a</a:t>
            </a:r>
            <a:r>
              <a:rPr lang="en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space ecosystem in and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orbit </a:t>
            </a:r>
            <a:r>
              <a:rPr lang="en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 in ASEAN with int’l cooperation</a:t>
            </a:r>
            <a:r>
              <a:rPr lang="en-CH" sz="2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(Chris slide 1/1)</a:t>
            </a:r>
          </a:p>
          <a:p>
            <a:pPr marL="0" indent="0" algn="ctr">
              <a:buNone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H" dirty="0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8BC1945-0B47-FB44-BB4B-011634234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721" y="996950"/>
            <a:ext cx="6838993" cy="58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70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357</Words>
  <Application>Microsoft Macintosh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Webinar PBEC RTT MVA – Question No 4 – MVA and business on the Moon </vt:lpstr>
      <vt:lpstr>Webinar PBEC RTT MVA – Question No 4 – MVA and business on the Moon </vt:lpstr>
      <vt:lpstr>Webinar PBEC RTT MVA – Question No 4 – MVA and business on the Moon</vt:lpstr>
      <vt:lpstr>Webinar PBEC RTT MVA – Question No 5 – Space/M.: preventing war, benefiting humankind </vt:lpstr>
      <vt:lpstr>Webinar PBEC RTT MVA – Question No 6 – Perspectives for space/Moon business in Asia-Pac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Hackman Watch</dc:creator>
  <cp:lastModifiedBy>Microsoft Office User</cp:lastModifiedBy>
  <cp:revision>11</cp:revision>
  <dcterms:created xsi:type="dcterms:W3CDTF">2021-06-06T12:44:06Z</dcterms:created>
  <dcterms:modified xsi:type="dcterms:W3CDTF">2021-06-06T14:20:56Z</dcterms:modified>
</cp:coreProperties>
</file>