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
  </p:notesMasterIdLst>
  <p:sldIdLst>
    <p:sldId id="256" r:id="rId2"/>
    <p:sldId id="257" r:id="rId3"/>
    <p:sldId id="258" r:id="rId4"/>
  </p:sldIdLst>
  <p:sldSz cx="9144000" cy="5143500" type="screen16x9"/>
  <p:notesSz cx="6858000" cy="9144000"/>
  <p:embeddedFontLst>
    <p:embeddedFont>
      <p:font typeface="Montserrat" pitchFamily="2" charset="77"/>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8"/>
    <p:restoredTop sz="94737"/>
  </p:normalViewPr>
  <p:slideViewPr>
    <p:cSldViewPr snapToGrid="0">
      <p:cViewPr varScale="1">
        <p:scale>
          <a:sx n="145" d="100"/>
          <a:sy n="145" d="100"/>
        </p:scale>
        <p:origin x="34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215f12d6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215f12d6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215f12d6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215f12d6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2651221" y="4398892"/>
            <a:ext cx="1951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solidFill>
                  <a:srgbClr val="002060"/>
                </a:solidFill>
                <a:latin typeface="+mj-lt"/>
                <a:ea typeface="Montserrat"/>
                <a:cs typeface="Montserrat"/>
                <a:sym typeface="Montserrat"/>
              </a:rPr>
              <a:t>Edward Hobbs</a:t>
            </a:r>
          </a:p>
          <a:p>
            <a:pPr marL="0" lvl="0" indent="0" algn="ctr" rtl="0">
              <a:spcBef>
                <a:spcPts val="0"/>
              </a:spcBef>
              <a:spcAft>
                <a:spcPts val="0"/>
              </a:spcAft>
              <a:buNone/>
            </a:pPr>
            <a:r>
              <a:rPr lang="en" sz="1200" i="1" dirty="0">
                <a:solidFill>
                  <a:srgbClr val="002060"/>
                </a:solidFill>
                <a:latin typeface="+mj-lt"/>
                <a:ea typeface="Montserrat"/>
                <a:cs typeface="Montserrat"/>
                <a:sym typeface="Montserrat"/>
              </a:rPr>
              <a:t>Senior Partner</a:t>
            </a:r>
            <a:r>
              <a:rPr lang="en" sz="1200" dirty="0">
                <a:solidFill>
                  <a:srgbClr val="002060"/>
                </a:solidFill>
                <a:latin typeface="+mj-lt"/>
                <a:ea typeface="Montserrat"/>
                <a:cs typeface="Montserrat"/>
                <a:sym typeface="Montserrat"/>
              </a:rPr>
              <a:t>        </a:t>
            </a:r>
            <a:endParaRPr sz="1200" dirty="0">
              <a:solidFill>
                <a:srgbClr val="002060"/>
              </a:solidFill>
              <a:latin typeface="+mj-lt"/>
              <a:ea typeface="Montserrat"/>
              <a:cs typeface="Montserrat"/>
              <a:sym typeface="Montserrat"/>
            </a:endParaRPr>
          </a:p>
        </p:txBody>
      </p:sp>
      <p:sp>
        <p:nvSpPr>
          <p:cNvPr id="55" name="Google Shape;55;p13"/>
          <p:cNvSpPr txBox="1"/>
          <p:nvPr/>
        </p:nvSpPr>
        <p:spPr>
          <a:xfrm>
            <a:off x="4981741" y="4381126"/>
            <a:ext cx="1518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solidFill>
                  <a:srgbClr val="002060"/>
                </a:solidFill>
                <a:latin typeface="+mj-lt"/>
                <a:ea typeface="Montserrat"/>
                <a:cs typeface="Montserrat"/>
                <a:sym typeface="Montserrat"/>
              </a:rPr>
              <a:t>Jose Salgado</a:t>
            </a:r>
            <a:endParaRPr sz="1200" b="1" dirty="0">
              <a:solidFill>
                <a:srgbClr val="002060"/>
              </a:solidFill>
              <a:latin typeface="+mj-lt"/>
              <a:ea typeface="Montserrat"/>
              <a:cs typeface="Montserrat"/>
              <a:sym typeface="Montserrat"/>
            </a:endParaRPr>
          </a:p>
          <a:p>
            <a:pPr marL="0" lvl="0" indent="0" algn="ctr" rtl="0">
              <a:spcBef>
                <a:spcPts val="0"/>
              </a:spcBef>
              <a:spcAft>
                <a:spcPts val="0"/>
              </a:spcAft>
              <a:buNone/>
            </a:pPr>
            <a:r>
              <a:rPr lang="en" sz="1200" i="1" dirty="0">
                <a:solidFill>
                  <a:srgbClr val="002060"/>
                </a:solidFill>
                <a:latin typeface="+mj-lt"/>
                <a:ea typeface="Montserrat"/>
                <a:cs typeface="Montserrat"/>
                <a:sym typeface="Montserrat"/>
              </a:rPr>
              <a:t>President</a:t>
            </a:r>
            <a:endParaRPr sz="1200" i="1" dirty="0">
              <a:solidFill>
                <a:srgbClr val="002060"/>
              </a:solidFill>
              <a:latin typeface="+mj-lt"/>
              <a:ea typeface="Montserrat"/>
              <a:cs typeface="Montserrat"/>
              <a:sym typeface="Montserrat"/>
            </a:endParaRPr>
          </a:p>
        </p:txBody>
      </p:sp>
      <p:pic>
        <p:nvPicPr>
          <p:cNvPr id="57" name="Google Shape;57;p13"/>
          <p:cNvPicPr preferRelativeResize="0"/>
          <p:nvPr/>
        </p:nvPicPr>
        <p:blipFill>
          <a:blip r:embed="rId4">
            <a:alphaModFix/>
          </a:blip>
          <a:stretch>
            <a:fillRect/>
          </a:stretch>
        </p:blipFill>
        <p:spPr>
          <a:xfrm>
            <a:off x="7661165" y="218502"/>
            <a:ext cx="955298" cy="880536"/>
          </a:xfrm>
          <a:prstGeom prst="rect">
            <a:avLst/>
          </a:prstGeom>
          <a:noFill/>
          <a:ln>
            <a:noFill/>
          </a:ln>
        </p:spPr>
      </p:pic>
      <p:pic>
        <p:nvPicPr>
          <p:cNvPr id="58" name="Google Shape;58;p13"/>
          <p:cNvPicPr preferRelativeResize="0"/>
          <p:nvPr/>
        </p:nvPicPr>
        <p:blipFill rotWithShape="1">
          <a:blip r:embed="rId5">
            <a:alphaModFix/>
          </a:blip>
          <a:srcRect b="11473"/>
          <a:stretch/>
        </p:blipFill>
        <p:spPr>
          <a:xfrm>
            <a:off x="2651221" y="2905442"/>
            <a:ext cx="1902187" cy="1493450"/>
          </a:xfrm>
          <a:prstGeom prst="rect">
            <a:avLst/>
          </a:prstGeom>
          <a:noFill/>
          <a:ln>
            <a:noFill/>
          </a:ln>
        </p:spPr>
      </p:pic>
      <p:pic>
        <p:nvPicPr>
          <p:cNvPr id="59" name="Google Shape;59;p13"/>
          <p:cNvPicPr preferRelativeResize="0"/>
          <p:nvPr/>
        </p:nvPicPr>
        <p:blipFill rotWithShape="1">
          <a:blip r:embed="rId6">
            <a:alphaModFix/>
          </a:blip>
          <a:srcRect b="56134"/>
          <a:stretch/>
        </p:blipFill>
        <p:spPr>
          <a:xfrm>
            <a:off x="4731513" y="2905442"/>
            <a:ext cx="2205618" cy="1493450"/>
          </a:xfrm>
          <a:prstGeom prst="rect">
            <a:avLst/>
          </a:prstGeom>
          <a:noFill/>
          <a:ln>
            <a:noFill/>
          </a:ln>
        </p:spPr>
      </p:pic>
      <p:pic>
        <p:nvPicPr>
          <p:cNvPr id="8" name="Picture 7">
            <a:extLst>
              <a:ext uri="{FF2B5EF4-FFF2-40B4-BE49-F238E27FC236}">
                <a16:creationId xmlns:a16="http://schemas.microsoft.com/office/drawing/2014/main" id="{2B2AEA03-EEC9-BB4D-8646-2D206780320E}"/>
              </a:ext>
            </a:extLst>
          </p:cNvPr>
          <p:cNvPicPr>
            <a:picLocks noChangeAspect="1"/>
          </p:cNvPicPr>
          <p:nvPr/>
        </p:nvPicPr>
        <p:blipFill>
          <a:blip r:embed="rId7"/>
          <a:stretch>
            <a:fillRect/>
          </a:stretch>
        </p:blipFill>
        <p:spPr>
          <a:xfrm>
            <a:off x="312542" y="145858"/>
            <a:ext cx="847673" cy="847673"/>
          </a:xfrm>
          <a:prstGeom prst="rect">
            <a:avLst/>
          </a:prstGeom>
        </p:spPr>
      </p:pic>
      <p:pic>
        <p:nvPicPr>
          <p:cNvPr id="12" name="Picture 11">
            <a:extLst>
              <a:ext uri="{FF2B5EF4-FFF2-40B4-BE49-F238E27FC236}">
                <a16:creationId xmlns:a16="http://schemas.microsoft.com/office/drawing/2014/main" id="{CFD16537-844A-0847-A4E2-4B31053A45B0}"/>
              </a:ext>
            </a:extLst>
          </p:cNvPr>
          <p:cNvPicPr>
            <a:picLocks noChangeAspect="1"/>
          </p:cNvPicPr>
          <p:nvPr/>
        </p:nvPicPr>
        <p:blipFill>
          <a:blip r:embed="rId8"/>
          <a:stretch>
            <a:fillRect/>
          </a:stretch>
        </p:blipFill>
        <p:spPr>
          <a:xfrm>
            <a:off x="1239923" y="281369"/>
            <a:ext cx="998145" cy="589069"/>
          </a:xfrm>
          <a:prstGeom prst="rect">
            <a:avLst/>
          </a:prstGeom>
        </p:spPr>
      </p:pic>
      <p:sp>
        <p:nvSpPr>
          <p:cNvPr id="3" name="Rectangle 2">
            <a:extLst>
              <a:ext uri="{FF2B5EF4-FFF2-40B4-BE49-F238E27FC236}">
                <a16:creationId xmlns:a16="http://schemas.microsoft.com/office/drawing/2014/main" id="{8B37F0FF-9E90-CF4A-9842-B10205503F5A}"/>
              </a:ext>
            </a:extLst>
          </p:cNvPr>
          <p:cNvSpPr/>
          <p:nvPr/>
        </p:nvSpPr>
        <p:spPr>
          <a:xfrm>
            <a:off x="512459" y="1635346"/>
            <a:ext cx="8332601" cy="1169551"/>
          </a:xfrm>
          <a:prstGeom prst="rect">
            <a:avLst/>
          </a:prstGeom>
        </p:spPr>
        <p:txBody>
          <a:bodyPr wrap="square">
            <a:spAutoFit/>
          </a:bodyPr>
          <a:lstStyle/>
          <a:p>
            <a:r>
              <a:rPr lang="en-GB" sz="3500" b="1" i="1" dirty="0">
                <a:solidFill>
                  <a:srgbClr val="002060"/>
                </a:solidFill>
                <a:latin typeface="Arial Narrow" panose="020B0604020202020204" pitchFamily="34" charset="0"/>
              </a:rPr>
              <a:t>Space Technology and the Commercialisation </a:t>
            </a:r>
          </a:p>
          <a:p>
            <a:r>
              <a:rPr lang="en-GB" sz="3500" b="1" i="1" dirty="0">
                <a:solidFill>
                  <a:srgbClr val="002060"/>
                </a:solidFill>
                <a:latin typeface="Arial Narrow" panose="020B0604020202020204" pitchFamily="34" charset="0"/>
              </a:rPr>
              <a:t>                      of Low Earth Orbit   </a:t>
            </a:r>
            <a:endParaRPr lang="en-GB" sz="3500" b="1" i="1" dirty="0">
              <a:solidFill>
                <a:srgbClr val="002060"/>
              </a:solidFill>
              <a:effectLst/>
              <a:latin typeface="Arial Narrow"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p:nvPr/>
        </p:nvSpPr>
        <p:spPr>
          <a:xfrm>
            <a:off x="6792600" y="529475"/>
            <a:ext cx="1799100" cy="17775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pic>
        <p:nvPicPr>
          <p:cNvPr id="65" name="Google Shape;65;p14"/>
          <p:cNvPicPr preferRelativeResize="0"/>
          <p:nvPr/>
        </p:nvPicPr>
        <p:blipFill>
          <a:blip r:embed="rId4">
            <a:alphaModFix/>
          </a:blip>
          <a:stretch>
            <a:fillRect/>
          </a:stretch>
        </p:blipFill>
        <p:spPr>
          <a:xfrm>
            <a:off x="6581000" y="179200"/>
            <a:ext cx="2127750" cy="2127773"/>
          </a:xfrm>
          <a:prstGeom prst="rect">
            <a:avLst/>
          </a:prstGeom>
          <a:noFill/>
          <a:ln>
            <a:noFill/>
          </a:ln>
        </p:spPr>
      </p:pic>
      <p:pic>
        <p:nvPicPr>
          <p:cNvPr id="67" name="Google Shape;67;p14"/>
          <p:cNvPicPr preferRelativeResize="0"/>
          <p:nvPr/>
        </p:nvPicPr>
        <p:blipFill>
          <a:blip r:embed="rId5">
            <a:alphaModFix/>
          </a:blip>
          <a:stretch>
            <a:fillRect/>
          </a:stretch>
        </p:blipFill>
        <p:spPr>
          <a:xfrm>
            <a:off x="1165300" y="3828525"/>
            <a:ext cx="1084975" cy="993450"/>
          </a:xfrm>
          <a:prstGeom prst="rect">
            <a:avLst/>
          </a:prstGeom>
          <a:noFill/>
          <a:ln>
            <a:noFill/>
          </a:ln>
        </p:spPr>
      </p:pic>
      <p:sp>
        <p:nvSpPr>
          <p:cNvPr id="68" name="Google Shape;68;p14"/>
          <p:cNvSpPr txBox="1"/>
          <p:nvPr/>
        </p:nvSpPr>
        <p:spPr>
          <a:xfrm>
            <a:off x="3668525" y="2732475"/>
            <a:ext cx="5124600" cy="208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9" name="Google Shape;69;p14"/>
          <p:cNvSpPr txBox="1"/>
          <p:nvPr/>
        </p:nvSpPr>
        <p:spPr>
          <a:xfrm>
            <a:off x="3964150" y="2571750"/>
            <a:ext cx="4627500" cy="28014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Clr>
                <a:schemeClr val="dk1"/>
              </a:buClr>
              <a:buSzPts val="1100"/>
              <a:buFont typeface="Arial"/>
              <a:buNone/>
            </a:pPr>
            <a:r>
              <a:rPr lang="en" sz="1200" dirty="0">
                <a:solidFill>
                  <a:srgbClr val="002060"/>
                </a:solidFill>
              </a:rPr>
              <a:t>With Over 20 years of experience in the Aerospace Sector. Edward was the Director of Hawk Associates, a British registered, open source intelligence and strategy specialist offering support to </a:t>
            </a:r>
            <a:r>
              <a:rPr lang="en" sz="1200" dirty="0" err="1">
                <a:solidFill>
                  <a:srgbClr val="002060"/>
                </a:solidFill>
              </a:rPr>
              <a:t>organisations</a:t>
            </a:r>
            <a:r>
              <a:rPr lang="en" sz="1200" dirty="0">
                <a:solidFill>
                  <a:srgbClr val="002060"/>
                </a:solidFill>
              </a:rPr>
              <a:t> within the global Aerospace, </a:t>
            </a:r>
            <a:r>
              <a:rPr lang="en" sz="1200" dirty="0" err="1">
                <a:solidFill>
                  <a:srgbClr val="002060"/>
                </a:solidFill>
              </a:rPr>
              <a:t>Defence</a:t>
            </a:r>
            <a:r>
              <a:rPr lang="en" sz="1200" dirty="0">
                <a:solidFill>
                  <a:srgbClr val="002060"/>
                </a:solidFill>
              </a:rPr>
              <a:t>, Security and Financial sectors. The company is dedicated to providing ongoing information-led services including market analysis, technology and risk intelligence, real-time data analytics, strategic consultancy and training.</a:t>
            </a:r>
            <a:endParaRPr sz="1200" dirty="0">
              <a:solidFill>
                <a:srgbClr val="002060"/>
              </a:solidFill>
            </a:endParaRPr>
          </a:p>
          <a:p>
            <a:pPr marL="0" lvl="0" indent="0" algn="l" rtl="0">
              <a:spcBef>
                <a:spcPts val="0"/>
              </a:spcBef>
              <a:spcAft>
                <a:spcPts val="0"/>
              </a:spcAft>
              <a:buClr>
                <a:schemeClr val="dk1"/>
              </a:buClr>
              <a:buSzPts val="1100"/>
              <a:buFont typeface="Arial"/>
              <a:buNone/>
            </a:pPr>
            <a:endParaRPr sz="12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dirty="0"/>
          </a:p>
        </p:txBody>
      </p:sp>
      <p:sp>
        <p:nvSpPr>
          <p:cNvPr id="8" name="Google Shape;54;p13">
            <a:extLst>
              <a:ext uri="{FF2B5EF4-FFF2-40B4-BE49-F238E27FC236}">
                <a16:creationId xmlns:a16="http://schemas.microsoft.com/office/drawing/2014/main" id="{E0C5C17F-6446-7140-B049-4C5C2FDC2B3C}"/>
              </a:ext>
            </a:extLst>
          </p:cNvPr>
          <p:cNvSpPr txBox="1"/>
          <p:nvPr/>
        </p:nvSpPr>
        <p:spPr>
          <a:xfrm>
            <a:off x="4444850" y="1321586"/>
            <a:ext cx="19512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rgbClr val="002060"/>
                </a:solidFill>
                <a:latin typeface="+mj-lt"/>
                <a:ea typeface="Montserrat"/>
                <a:cs typeface="Montserrat"/>
                <a:sym typeface="Montserrat"/>
              </a:rPr>
              <a:t>Edward Hobbs</a:t>
            </a:r>
          </a:p>
          <a:p>
            <a:pPr marL="0" lvl="0" indent="0" algn="ctr" rtl="0">
              <a:spcBef>
                <a:spcPts val="0"/>
              </a:spcBef>
              <a:spcAft>
                <a:spcPts val="0"/>
              </a:spcAft>
              <a:buNone/>
            </a:pPr>
            <a:r>
              <a:rPr lang="en" sz="1600" i="1" dirty="0">
                <a:solidFill>
                  <a:srgbClr val="002060"/>
                </a:solidFill>
                <a:latin typeface="+mj-lt"/>
                <a:ea typeface="Montserrat"/>
                <a:cs typeface="Montserrat"/>
                <a:sym typeface="Montserrat"/>
              </a:rPr>
              <a:t>Senior Partner</a:t>
            </a:r>
            <a:r>
              <a:rPr lang="en" sz="1600" dirty="0">
                <a:solidFill>
                  <a:srgbClr val="002060"/>
                </a:solidFill>
                <a:latin typeface="+mj-lt"/>
                <a:ea typeface="Montserrat"/>
                <a:cs typeface="Montserrat"/>
                <a:sym typeface="Montserrat"/>
              </a:rPr>
              <a:t>        </a:t>
            </a:r>
            <a:endParaRPr sz="1600" dirty="0">
              <a:solidFill>
                <a:srgbClr val="002060"/>
              </a:solidFill>
              <a:latin typeface="+mj-lt"/>
              <a:ea typeface="Montserrat"/>
              <a:cs typeface="Montserrat"/>
              <a:sym typeface="Montserrat"/>
            </a:endParaRPr>
          </a:p>
        </p:txBody>
      </p:sp>
      <p:pic>
        <p:nvPicPr>
          <p:cNvPr id="9" name="Picture 8">
            <a:extLst>
              <a:ext uri="{FF2B5EF4-FFF2-40B4-BE49-F238E27FC236}">
                <a16:creationId xmlns:a16="http://schemas.microsoft.com/office/drawing/2014/main" id="{86F5CCA4-60FF-6148-9D52-4B9CB26CD087}"/>
              </a:ext>
            </a:extLst>
          </p:cNvPr>
          <p:cNvPicPr>
            <a:picLocks noChangeAspect="1"/>
          </p:cNvPicPr>
          <p:nvPr/>
        </p:nvPicPr>
        <p:blipFill>
          <a:blip r:embed="rId6"/>
          <a:stretch>
            <a:fillRect/>
          </a:stretch>
        </p:blipFill>
        <p:spPr>
          <a:xfrm>
            <a:off x="312542" y="145858"/>
            <a:ext cx="847673" cy="847673"/>
          </a:xfrm>
          <a:prstGeom prst="rect">
            <a:avLst/>
          </a:prstGeom>
        </p:spPr>
      </p:pic>
      <p:pic>
        <p:nvPicPr>
          <p:cNvPr id="10" name="Picture 9">
            <a:extLst>
              <a:ext uri="{FF2B5EF4-FFF2-40B4-BE49-F238E27FC236}">
                <a16:creationId xmlns:a16="http://schemas.microsoft.com/office/drawing/2014/main" id="{18E92D06-BE1A-9149-BB7A-67E2D6DC828E}"/>
              </a:ext>
            </a:extLst>
          </p:cNvPr>
          <p:cNvPicPr>
            <a:picLocks noChangeAspect="1"/>
          </p:cNvPicPr>
          <p:nvPr/>
        </p:nvPicPr>
        <p:blipFill>
          <a:blip r:embed="rId7"/>
          <a:stretch>
            <a:fillRect/>
          </a:stretch>
        </p:blipFill>
        <p:spPr>
          <a:xfrm>
            <a:off x="1239924" y="281369"/>
            <a:ext cx="968350" cy="5714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p:nvPr/>
        </p:nvSpPr>
        <p:spPr>
          <a:xfrm>
            <a:off x="6792600" y="529475"/>
            <a:ext cx="1799100" cy="17775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pic>
        <p:nvPicPr>
          <p:cNvPr id="76" name="Google Shape;76;p15"/>
          <p:cNvPicPr preferRelativeResize="0"/>
          <p:nvPr/>
        </p:nvPicPr>
        <p:blipFill>
          <a:blip r:embed="rId4">
            <a:alphaModFix/>
          </a:blip>
          <a:stretch>
            <a:fillRect/>
          </a:stretch>
        </p:blipFill>
        <p:spPr>
          <a:xfrm>
            <a:off x="1165300" y="3828525"/>
            <a:ext cx="1084975" cy="993450"/>
          </a:xfrm>
          <a:prstGeom prst="rect">
            <a:avLst/>
          </a:prstGeom>
          <a:noFill/>
          <a:ln>
            <a:noFill/>
          </a:ln>
        </p:spPr>
      </p:pic>
      <p:sp>
        <p:nvSpPr>
          <p:cNvPr id="77" name="Google Shape;77;p15"/>
          <p:cNvSpPr txBox="1"/>
          <p:nvPr/>
        </p:nvSpPr>
        <p:spPr>
          <a:xfrm>
            <a:off x="3668525" y="2732475"/>
            <a:ext cx="5124600" cy="208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8" name="Google Shape;78;p15"/>
          <p:cNvPicPr preferRelativeResize="0"/>
          <p:nvPr/>
        </p:nvPicPr>
        <p:blipFill>
          <a:blip r:embed="rId5">
            <a:alphaModFix/>
          </a:blip>
          <a:stretch>
            <a:fillRect/>
          </a:stretch>
        </p:blipFill>
        <p:spPr>
          <a:xfrm>
            <a:off x="6672250" y="267175"/>
            <a:ext cx="2039800" cy="2039800"/>
          </a:xfrm>
          <a:prstGeom prst="rect">
            <a:avLst/>
          </a:prstGeom>
          <a:noFill/>
          <a:ln>
            <a:noFill/>
          </a:ln>
        </p:spPr>
      </p:pic>
      <p:sp>
        <p:nvSpPr>
          <p:cNvPr id="79" name="Google Shape;79;p15"/>
          <p:cNvSpPr txBox="1"/>
          <p:nvPr/>
        </p:nvSpPr>
        <p:spPr>
          <a:xfrm>
            <a:off x="4131825" y="2560425"/>
            <a:ext cx="4528800" cy="2400627"/>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n" sz="1200" dirty="0">
                <a:solidFill>
                  <a:srgbClr val="002060"/>
                </a:solidFill>
              </a:rPr>
              <a:t>Space Columnist at Business Insider Mexico and Cosmo magazine, the only European publication specialized in Space Economy. Founder and former President at the Canadian Chamber in Italy, Jose is the current point of reference for the space sector between these two ecosystems. Advisor to the Italian Interparliamentary group for Space. With an accounting and financial background, Jose is currently an expert on the commercialization of space-based assets. </a:t>
            </a:r>
            <a:endParaRPr sz="1200" dirty="0">
              <a:solidFill>
                <a:srgbClr val="002060"/>
              </a:solidFill>
            </a:endParaRPr>
          </a:p>
        </p:txBody>
      </p:sp>
      <p:pic>
        <p:nvPicPr>
          <p:cNvPr id="8" name="Picture 7">
            <a:extLst>
              <a:ext uri="{FF2B5EF4-FFF2-40B4-BE49-F238E27FC236}">
                <a16:creationId xmlns:a16="http://schemas.microsoft.com/office/drawing/2014/main" id="{F62EB793-C662-EF4B-BE8D-4CE514214E8B}"/>
              </a:ext>
            </a:extLst>
          </p:cNvPr>
          <p:cNvPicPr>
            <a:picLocks noChangeAspect="1"/>
          </p:cNvPicPr>
          <p:nvPr/>
        </p:nvPicPr>
        <p:blipFill>
          <a:blip r:embed="rId6"/>
          <a:stretch>
            <a:fillRect/>
          </a:stretch>
        </p:blipFill>
        <p:spPr>
          <a:xfrm>
            <a:off x="1239923" y="281369"/>
            <a:ext cx="998145" cy="589069"/>
          </a:xfrm>
          <a:prstGeom prst="rect">
            <a:avLst/>
          </a:prstGeom>
        </p:spPr>
      </p:pic>
      <p:pic>
        <p:nvPicPr>
          <p:cNvPr id="9" name="Picture 8">
            <a:extLst>
              <a:ext uri="{FF2B5EF4-FFF2-40B4-BE49-F238E27FC236}">
                <a16:creationId xmlns:a16="http://schemas.microsoft.com/office/drawing/2014/main" id="{147D7072-57FE-FC47-A160-2F9FCAA62659}"/>
              </a:ext>
            </a:extLst>
          </p:cNvPr>
          <p:cNvPicPr>
            <a:picLocks noChangeAspect="1"/>
          </p:cNvPicPr>
          <p:nvPr/>
        </p:nvPicPr>
        <p:blipFill>
          <a:blip r:embed="rId7"/>
          <a:stretch>
            <a:fillRect/>
          </a:stretch>
        </p:blipFill>
        <p:spPr>
          <a:xfrm>
            <a:off x="312542" y="145858"/>
            <a:ext cx="847673" cy="847673"/>
          </a:xfrm>
          <a:prstGeom prst="rect">
            <a:avLst/>
          </a:prstGeom>
        </p:spPr>
      </p:pic>
      <p:sp>
        <p:nvSpPr>
          <p:cNvPr id="10" name="Google Shape;55;p13">
            <a:extLst>
              <a:ext uri="{FF2B5EF4-FFF2-40B4-BE49-F238E27FC236}">
                <a16:creationId xmlns:a16="http://schemas.microsoft.com/office/drawing/2014/main" id="{B07609C7-3110-734F-B063-716E536577FD}"/>
              </a:ext>
            </a:extLst>
          </p:cNvPr>
          <p:cNvSpPr txBox="1"/>
          <p:nvPr/>
        </p:nvSpPr>
        <p:spPr>
          <a:xfrm>
            <a:off x="4867441" y="1163145"/>
            <a:ext cx="15186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rgbClr val="002060"/>
                </a:solidFill>
                <a:latin typeface="+mj-lt"/>
                <a:ea typeface="Montserrat"/>
                <a:cs typeface="Montserrat"/>
                <a:sym typeface="Montserrat"/>
              </a:rPr>
              <a:t>Jose Salgado</a:t>
            </a:r>
            <a:endParaRPr sz="1600" b="1" dirty="0">
              <a:solidFill>
                <a:srgbClr val="002060"/>
              </a:solidFill>
              <a:latin typeface="+mj-lt"/>
              <a:ea typeface="Montserrat"/>
              <a:cs typeface="Montserrat"/>
              <a:sym typeface="Montserrat"/>
            </a:endParaRPr>
          </a:p>
          <a:p>
            <a:pPr marL="0" lvl="0" indent="0" algn="ctr" rtl="0">
              <a:spcBef>
                <a:spcPts val="0"/>
              </a:spcBef>
              <a:spcAft>
                <a:spcPts val="0"/>
              </a:spcAft>
              <a:buNone/>
            </a:pPr>
            <a:r>
              <a:rPr lang="en" sz="1600" i="1" dirty="0">
                <a:solidFill>
                  <a:srgbClr val="002060"/>
                </a:solidFill>
                <a:latin typeface="+mj-lt"/>
                <a:ea typeface="Montserrat"/>
                <a:cs typeface="Montserrat"/>
                <a:sym typeface="Montserrat"/>
              </a:rPr>
              <a:t>President</a:t>
            </a:r>
            <a:endParaRPr sz="1600" i="1" dirty="0">
              <a:solidFill>
                <a:srgbClr val="002060"/>
              </a:solidFill>
              <a:latin typeface="+mj-l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172</Words>
  <Application>Microsoft Macintosh PowerPoint</Application>
  <PresentationFormat>On-screen Show (16:9)</PresentationFormat>
  <Paragraphs>12</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 Narrow</vt:lpstr>
      <vt:lpstr>Arial</vt:lpstr>
      <vt:lpstr>Montserrat</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8</cp:revision>
  <dcterms:modified xsi:type="dcterms:W3CDTF">2021-04-15T09:40:28Z</dcterms:modified>
</cp:coreProperties>
</file>