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6"/>
  </p:notesMasterIdLst>
  <p:sldIdLst>
    <p:sldId id="451" r:id="rId3"/>
    <p:sldId id="1555" r:id="rId4"/>
    <p:sldId id="1560" r:id="rId5"/>
    <p:sldId id="271" r:id="rId6"/>
    <p:sldId id="1038" r:id="rId7"/>
    <p:sldId id="257" r:id="rId8"/>
    <p:sldId id="258" r:id="rId9"/>
    <p:sldId id="259" r:id="rId10"/>
    <p:sldId id="1036" r:id="rId11"/>
    <p:sldId id="1039" r:id="rId12"/>
    <p:sldId id="1034" r:id="rId13"/>
    <p:sldId id="632" r:id="rId14"/>
    <p:sldId id="155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[Carga Seca 2019-2021.xlsx]Dinamicas!TablaDinámica5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%" sourceLinked="0"/>
          <c:spPr>
            <a:solidFill>
              <a:schemeClr val="bg1"/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%" sourceLinked="0"/>
          <c:spPr>
            <a:solidFill>
              <a:schemeClr val="bg1"/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%" sourceLinked="0"/>
          <c:spPr>
            <a:solidFill>
              <a:schemeClr val="bg1"/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86892572403123"/>
          <c:y val="3.2226552587797552E-2"/>
          <c:w val="0.9411732719128969"/>
          <c:h val="0.814501674073930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'GRAFICA CARGA'!$P$1</c:f>
              <c:strCache>
                <c:ptCount val="1"/>
                <c:pt idx="0">
                  <c:v>Carga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19C-465D-AA72-89294A93AD00}"/>
              </c:ext>
            </c:extLst>
          </c:dPt>
          <c:dPt>
            <c:idx val="1"/>
            <c:invertIfNegative val="0"/>
            <c:bubble3D val="0"/>
            <c:spPr>
              <a:solidFill>
                <a:srgbClr val="FF8A00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19C-465D-AA72-89294A93AD00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19C-465D-AA72-89294A93AD00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19C-465D-AA72-89294A93AD00}"/>
              </c:ext>
            </c:extLst>
          </c:dPt>
          <c:dLbls>
            <c:dLbl>
              <c:idx val="0"/>
              <c:layout>
                <c:manualLayout>
                  <c:x val="1.9801977110473672E-3"/>
                  <c:y val="-1.18162488262030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9C-465D-AA72-89294A93AD00}"/>
                </c:ext>
              </c:extLst>
            </c:dLbl>
            <c:dLbl>
              <c:idx val="1"/>
              <c:layout>
                <c:manualLayout>
                  <c:x val="3.9603954220947344E-3"/>
                  <c:y val="0.1404296443068268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9C-465D-AA72-89294A93AD00}"/>
                </c:ext>
              </c:extLst>
            </c:dLbl>
            <c:dLbl>
              <c:idx val="2"/>
              <c:layout>
                <c:manualLayout>
                  <c:x val="-2.9702965665710578E-2"/>
                  <c:y val="7.812343807719055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28702077071477"/>
                      <c:h val="0.210742122680203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19C-465D-AA72-89294A93AD00}"/>
                </c:ext>
              </c:extLst>
            </c:dLbl>
            <c:dLbl>
              <c:idx val="3"/>
              <c:layout>
                <c:manualLayout>
                  <c:x val="-3.9603954220948792E-3"/>
                  <c:y val="-1.18162488262030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9C-465D-AA72-89294A93AD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'GRAFICA CARGA'!$O$2:$O$5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'GRAFICA CARGA'!$P$2:$P$5</c:f>
              <c:numCache>
                <c:formatCode>_(* #,##0_);_(* \(#,##0\);_(* "-"_);_(@_)</c:formatCode>
                <c:ptCount val="4"/>
                <c:pt idx="0" formatCode="#,##0">
                  <c:v>148326251</c:v>
                </c:pt>
                <c:pt idx="1">
                  <c:v>153034574</c:v>
                </c:pt>
                <c:pt idx="2">
                  <c:v>184883082</c:v>
                </c:pt>
                <c:pt idx="3" formatCode="#,##0">
                  <c:v>134746470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19C-465D-AA72-89294A93AD0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925398976"/>
        <c:axId val="1925389824"/>
      </c:barChart>
      <c:catAx>
        <c:axId val="192539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5389824"/>
        <c:crosses val="autoZero"/>
        <c:auto val="1"/>
        <c:lblAlgn val="ctr"/>
        <c:lblOffset val="100"/>
        <c:noMultiLvlLbl val="0"/>
      </c:catAx>
      <c:valAx>
        <c:axId val="192538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539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89389-84E5-43C6-A7F8-A19C20F6E807}" type="datetimeFigureOut">
              <a:rPr lang="es-MX" smtClean="0"/>
              <a:t>01/12/2022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A1B18-22E0-47FF-AFEB-D3A1703CE8D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3361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Grp="1" noChangeArrowheads="1"/>
          </p:cNvSpPr>
          <p:nvPr/>
        </p:nvSpPr>
        <p:spPr>
          <a:xfrm>
            <a:off x="3884414" y="8684381"/>
            <a:ext cx="2972098" cy="458108"/>
          </a:xfrm>
          <a:prstGeom prst="rect">
            <a:avLst/>
          </a:prstGeom>
          <a:noFill/>
        </p:spPr>
        <p:txBody>
          <a:bodyPr lIns="86493" tIns="43247" rIns="86493" bIns="43247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A20DE6-B026-4662-AC95-F4FF4D94FA9F}" type="slidenum"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3885903" y="8684381"/>
            <a:ext cx="2970609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50ACCD-74E4-44EB-8360-D180664A735A}" type="slidenum"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 wrap="square" lIns="86493" tIns="43247" rIns="86493" bIns="43247" anchor="t"/>
          <a:lstStyle/>
          <a:p>
            <a:pPr eaLnBrk="1" hangingPunct="1"/>
            <a:endParaRPr lang="es-E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280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71B3-F2DB-45AF-BD86-8686070AE85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EF84-B2AC-4AA3-866F-24B4EFB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1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71B3-F2DB-45AF-BD86-8686070AE85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EF84-B2AC-4AA3-866F-24B4EFB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2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71B3-F2DB-45AF-BD86-8686070AE85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EF84-B2AC-4AA3-866F-24B4EFB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06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5598F4BB-61CF-440F-BB2C-BB594A0379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692728" y="2286000"/>
            <a:ext cx="775854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altLang="es-MX" noProof="0"/>
              <a:t>Click to edit Master title style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DF7B64E8-B197-4034-B8DE-A6B871AAE6F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85455" y="3899647"/>
            <a:ext cx="6373091" cy="174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s-MX" noProof="0"/>
              <a:t>Click to edit Master subtitle style</a:t>
            </a:r>
          </a:p>
        </p:txBody>
      </p:sp>
      <p:sp>
        <p:nvSpPr>
          <p:cNvPr id="146436" name="Rectangle 4">
            <a:extLst>
              <a:ext uri="{FF2B5EF4-FFF2-40B4-BE49-F238E27FC236}">
                <a16:creationId xmlns:a16="http://schemas.microsoft.com/office/drawing/2014/main" id="{6EEDD747-1F10-4B1B-9B53-E14D48D6BF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2727" y="6252882"/>
            <a:ext cx="1870364" cy="47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35" b="0">
                <a:solidFill>
                  <a:schemeClr val="tx1"/>
                </a:solidFill>
              </a:defRPr>
            </a:lvl1pPr>
          </a:lstStyle>
          <a:p>
            <a:endParaRPr lang="en-US" altLang="es-MX"/>
          </a:p>
        </p:txBody>
      </p:sp>
      <p:sp>
        <p:nvSpPr>
          <p:cNvPr id="146437" name="Rectangle 5">
            <a:extLst>
              <a:ext uri="{FF2B5EF4-FFF2-40B4-BE49-F238E27FC236}">
                <a16:creationId xmlns:a16="http://schemas.microsoft.com/office/drawing/2014/main" id="{E106338F-63E9-4280-854E-DF036B2538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7273" y="6252882"/>
            <a:ext cx="2909455" cy="470647"/>
          </a:xfrm>
          <a:prstGeom prst="rect">
            <a:avLst/>
          </a:prstGeom>
          <a:noFill/>
          <a:ln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35" b="0">
                <a:solidFill>
                  <a:schemeClr val="tx1"/>
                </a:solidFill>
              </a:defRPr>
            </a:lvl1pPr>
          </a:lstStyle>
          <a:p>
            <a:r>
              <a:rPr lang="en-US" altLang="es-MX"/>
              <a:t>IMD SEMINAR</a:t>
            </a:r>
          </a:p>
        </p:txBody>
      </p:sp>
    </p:spTree>
    <p:extLst>
      <p:ext uri="{BB962C8B-B14F-4D97-AF65-F5344CB8AC3E}">
        <p14:creationId xmlns:p14="http://schemas.microsoft.com/office/powerpoint/2010/main" val="2748065536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COLD CHAIN CON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297525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7A16D0-6EB3-4067-A19D-81352431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5" y="1710298"/>
            <a:ext cx="7886989" cy="2851897"/>
          </a:xfrm>
          <a:prstGeom prst="rect">
            <a:avLst/>
          </a:prstGeom>
        </p:spPr>
        <p:txBody>
          <a:bodyPr anchor="b"/>
          <a:lstStyle>
            <a:lvl1pPr>
              <a:defRPr sz="5294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70DA8D-4D43-4831-892A-5C661F0A0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455" y="4588809"/>
            <a:ext cx="788698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18"/>
            </a:lvl1pPr>
            <a:lvl2pPr marL="403433" indent="0">
              <a:buNone/>
              <a:defRPr sz="1765"/>
            </a:lvl2pPr>
            <a:lvl3pPr marL="806867" indent="0">
              <a:buNone/>
              <a:defRPr sz="1588"/>
            </a:lvl3pPr>
            <a:lvl4pPr marL="1210300" indent="0">
              <a:buNone/>
              <a:defRPr sz="1412"/>
            </a:lvl4pPr>
            <a:lvl5pPr marL="1613733" indent="0">
              <a:buNone/>
              <a:defRPr sz="1412"/>
            </a:lvl5pPr>
            <a:lvl6pPr marL="2017166" indent="0">
              <a:buNone/>
              <a:defRPr sz="1412"/>
            </a:lvl6pPr>
            <a:lvl7pPr marL="2420600" indent="0">
              <a:buNone/>
              <a:defRPr sz="1412"/>
            </a:lvl7pPr>
            <a:lvl8pPr marL="2824033" indent="0">
              <a:buNone/>
              <a:defRPr sz="1412"/>
            </a:lvl8pPr>
            <a:lvl9pPr marL="3227466" indent="0">
              <a:buNone/>
              <a:defRPr sz="141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05353845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07BCBE-0DC1-4A06-9322-9A1B2FF45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28" y="365593"/>
            <a:ext cx="7885545" cy="132509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3D9E12-3198-4973-9F95-69B4CE364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227" y="1825159"/>
            <a:ext cx="3873500" cy="43520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985D55F-C9E4-46C1-82E3-74B048297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1273" y="1825159"/>
            <a:ext cx="3873500" cy="43520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6538686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68B7B2-9D01-4899-9863-B79F43AAE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27" y="365593"/>
            <a:ext cx="7886989" cy="132509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86A5E8-1E5D-415B-9755-E2F0AE7F1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227" y="1680883"/>
            <a:ext cx="3869171" cy="8236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18" b="1"/>
            </a:lvl1pPr>
            <a:lvl2pPr marL="403433" indent="0">
              <a:buNone/>
              <a:defRPr sz="1765" b="1"/>
            </a:lvl2pPr>
            <a:lvl3pPr marL="806867" indent="0">
              <a:buNone/>
              <a:defRPr sz="1588" b="1"/>
            </a:lvl3pPr>
            <a:lvl4pPr marL="1210300" indent="0">
              <a:buNone/>
              <a:defRPr sz="1412" b="1"/>
            </a:lvl4pPr>
            <a:lvl5pPr marL="1613733" indent="0">
              <a:buNone/>
              <a:defRPr sz="1412" b="1"/>
            </a:lvl5pPr>
            <a:lvl6pPr marL="2017166" indent="0">
              <a:buNone/>
              <a:defRPr sz="1412" b="1"/>
            </a:lvl6pPr>
            <a:lvl7pPr marL="2420600" indent="0">
              <a:buNone/>
              <a:defRPr sz="1412" b="1"/>
            </a:lvl7pPr>
            <a:lvl8pPr marL="2824033" indent="0">
              <a:buNone/>
              <a:defRPr sz="1412" b="1"/>
            </a:lvl8pPr>
            <a:lvl9pPr marL="3227466" indent="0">
              <a:buNone/>
              <a:defRPr sz="1412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7B7B30-9012-40D9-8B38-44E2CCD74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227" y="2504515"/>
            <a:ext cx="3869171" cy="36853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1C2A5F2-7CA3-4C08-A410-EDF210159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727" y="1680883"/>
            <a:ext cx="3886489" cy="8236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18" b="1"/>
            </a:lvl1pPr>
            <a:lvl2pPr marL="403433" indent="0">
              <a:buNone/>
              <a:defRPr sz="1765" b="1"/>
            </a:lvl2pPr>
            <a:lvl3pPr marL="806867" indent="0">
              <a:buNone/>
              <a:defRPr sz="1588" b="1"/>
            </a:lvl3pPr>
            <a:lvl4pPr marL="1210300" indent="0">
              <a:buNone/>
              <a:defRPr sz="1412" b="1"/>
            </a:lvl4pPr>
            <a:lvl5pPr marL="1613733" indent="0">
              <a:buNone/>
              <a:defRPr sz="1412" b="1"/>
            </a:lvl5pPr>
            <a:lvl6pPr marL="2017166" indent="0">
              <a:buNone/>
              <a:defRPr sz="1412" b="1"/>
            </a:lvl6pPr>
            <a:lvl7pPr marL="2420600" indent="0">
              <a:buNone/>
              <a:defRPr sz="1412" b="1"/>
            </a:lvl7pPr>
            <a:lvl8pPr marL="2824033" indent="0">
              <a:buNone/>
              <a:defRPr sz="1412" b="1"/>
            </a:lvl8pPr>
            <a:lvl9pPr marL="3227466" indent="0">
              <a:buNone/>
              <a:defRPr sz="1412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F672BCE-50B1-4494-860B-41F36AA71A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727" y="2504515"/>
            <a:ext cx="3886489" cy="36853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9255051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3D7AC0-1F0B-48E1-BC51-37047837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28" y="365593"/>
            <a:ext cx="7885545" cy="132509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8345741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045552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22FD9A-C052-4AD7-BCE8-53F767F24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27" y="456640"/>
            <a:ext cx="2949864" cy="1601041"/>
          </a:xfrm>
          <a:prstGeom prst="rect">
            <a:avLst/>
          </a:prstGeom>
        </p:spPr>
        <p:txBody>
          <a:bodyPr anchor="b"/>
          <a:lstStyle>
            <a:lvl1pPr>
              <a:defRPr sz="2824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A2712C-854B-4EC5-ABCB-C00049572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932" y="987519"/>
            <a:ext cx="4628285" cy="4873158"/>
          </a:xfrm>
          <a:prstGeom prst="rect">
            <a:avLst/>
          </a:prstGeom>
        </p:spPr>
        <p:txBody>
          <a:bodyPr/>
          <a:lstStyle>
            <a:lvl1pPr>
              <a:defRPr sz="2824"/>
            </a:lvl1pPr>
            <a:lvl2pPr>
              <a:defRPr sz="2471"/>
            </a:lvl2pPr>
            <a:lvl3pPr>
              <a:defRPr sz="2118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9A4341-6A7C-4192-88EC-6535F5552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227" y="2057681"/>
            <a:ext cx="2949864" cy="381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12"/>
            </a:lvl1pPr>
            <a:lvl2pPr marL="403433" indent="0">
              <a:buNone/>
              <a:defRPr sz="1235"/>
            </a:lvl2pPr>
            <a:lvl3pPr marL="806867" indent="0">
              <a:buNone/>
              <a:defRPr sz="1059"/>
            </a:lvl3pPr>
            <a:lvl4pPr marL="1210300" indent="0">
              <a:buNone/>
              <a:defRPr sz="882"/>
            </a:lvl4pPr>
            <a:lvl5pPr marL="1613733" indent="0">
              <a:buNone/>
              <a:defRPr sz="882"/>
            </a:lvl5pPr>
            <a:lvl6pPr marL="2017166" indent="0">
              <a:buNone/>
              <a:defRPr sz="882"/>
            </a:lvl6pPr>
            <a:lvl7pPr marL="2420600" indent="0">
              <a:buNone/>
              <a:defRPr sz="882"/>
            </a:lvl7pPr>
            <a:lvl8pPr marL="2824033" indent="0">
              <a:buNone/>
              <a:defRPr sz="882"/>
            </a:lvl8pPr>
            <a:lvl9pPr marL="3227466" indent="0">
              <a:buNone/>
              <a:defRPr sz="88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30616467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71B3-F2DB-45AF-BD86-8686070AE85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EF84-B2AC-4AA3-866F-24B4EFB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20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8908F7-0DBD-404F-B25A-0AAB4D056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27" y="456640"/>
            <a:ext cx="2949864" cy="1601041"/>
          </a:xfrm>
          <a:prstGeom prst="rect">
            <a:avLst/>
          </a:prstGeom>
        </p:spPr>
        <p:txBody>
          <a:bodyPr anchor="b"/>
          <a:lstStyle>
            <a:lvl1pPr>
              <a:defRPr sz="2824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98079DB-95FD-40AC-81FB-2D1CF3AAB0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932" y="987519"/>
            <a:ext cx="4628285" cy="48731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24"/>
            </a:lvl1pPr>
            <a:lvl2pPr marL="403433" indent="0">
              <a:buNone/>
              <a:defRPr sz="2471"/>
            </a:lvl2pPr>
            <a:lvl3pPr marL="806867" indent="0">
              <a:buNone/>
              <a:defRPr sz="2118"/>
            </a:lvl3pPr>
            <a:lvl4pPr marL="1210300" indent="0">
              <a:buNone/>
              <a:defRPr sz="1765"/>
            </a:lvl4pPr>
            <a:lvl5pPr marL="1613733" indent="0">
              <a:buNone/>
              <a:defRPr sz="1765"/>
            </a:lvl5pPr>
            <a:lvl6pPr marL="2017166" indent="0">
              <a:buNone/>
              <a:defRPr sz="1765"/>
            </a:lvl6pPr>
            <a:lvl7pPr marL="2420600" indent="0">
              <a:buNone/>
              <a:defRPr sz="1765"/>
            </a:lvl7pPr>
            <a:lvl8pPr marL="2824033" indent="0">
              <a:buNone/>
              <a:defRPr sz="1765"/>
            </a:lvl8pPr>
            <a:lvl9pPr marL="3227466" indent="0">
              <a:buNone/>
              <a:defRPr sz="1765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B60E63-1B22-4341-85F8-7D0768659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227" y="2057681"/>
            <a:ext cx="2949864" cy="381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12"/>
            </a:lvl1pPr>
            <a:lvl2pPr marL="403433" indent="0">
              <a:buNone/>
              <a:defRPr sz="1235"/>
            </a:lvl2pPr>
            <a:lvl3pPr marL="806867" indent="0">
              <a:buNone/>
              <a:defRPr sz="1059"/>
            </a:lvl3pPr>
            <a:lvl4pPr marL="1210300" indent="0">
              <a:buNone/>
              <a:defRPr sz="882"/>
            </a:lvl4pPr>
            <a:lvl5pPr marL="1613733" indent="0">
              <a:buNone/>
              <a:defRPr sz="882"/>
            </a:lvl5pPr>
            <a:lvl6pPr marL="2017166" indent="0">
              <a:buNone/>
              <a:defRPr sz="882"/>
            </a:lvl6pPr>
            <a:lvl7pPr marL="2420600" indent="0">
              <a:buNone/>
              <a:defRPr sz="882"/>
            </a:lvl7pPr>
            <a:lvl8pPr marL="2824033" indent="0">
              <a:buNone/>
              <a:defRPr sz="882"/>
            </a:lvl8pPr>
            <a:lvl9pPr marL="3227466" indent="0">
              <a:buNone/>
              <a:defRPr sz="88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14329535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8CEEA2-34FE-4563-B4FE-ECB2546F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28" y="365593"/>
            <a:ext cx="7885545" cy="132509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6A0775-1B1B-4B7C-9AD4-54820759B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9228" y="1825159"/>
            <a:ext cx="7885545" cy="43520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7609792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FF9362-2719-441C-80B2-175CEDE2C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387" y="365593"/>
            <a:ext cx="1971386" cy="5811650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344FD6C-F125-48CE-ABCF-F670D6293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9228" y="365593"/>
            <a:ext cx="5775614" cy="5811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5334639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FACA5D-9F97-4A9A-8D78-53AD18BE1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28" y="365593"/>
            <a:ext cx="7885545" cy="132509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gráfico 2">
            <a:extLst>
              <a:ext uri="{FF2B5EF4-FFF2-40B4-BE49-F238E27FC236}">
                <a16:creationId xmlns:a16="http://schemas.microsoft.com/office/drawing/2014/main" id="{8BC57D8E-5CF8-4744-81F0-B8C000817537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629228" y="1825159"/>
            <a:ext cx="7885545" cy="4352084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7770717"/>
      </p:ext>
    </p:extLst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y fech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0503" y="5929932"/>
            <a:ext cx="8239126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0474">
              <a:lnSpc>
                <a:spcPct val="100000"/>
              </a:lnSpc>
              <a:spcBef>
                <a:spcPts val="0"/>
              </a:spcBef>
              <a:buSzTx/>
              <a:buNone/>
              <a:defRPr sz="1310" b="1"/>
            </a:lvl1pPr>
          </a:lstStyle>
          <a:p>
            <a:r>
              <a:t>Autor y fecha</a:t>
            </a:r>
          </a:p>
        </p:txBody>
      </p:sp>
      <p:sp>
        <p:nvSpPr>
          <p:cNvPr id="12" name="Título de presentación"/>
          <p:cNvSpPr txBox="1">
            <a:spLocks noGrp="1"/>
          </p:cNvSpPr>
          <p:nvPr>
            <p:ph type="title" hasCustomPrompt="1"/>
          </p:nvPr>
        </p:nvSpPr>
        <p:spPr>
          <a:xfrm>
            <a:off x="452437" y="1287496"/>
            <a:ext cx="8239126" cy="2324101"/>
          </a:xfrm>
          <a:prstGeom prst="rect">
            <a:avLst/>
          </a:prstGeom>
        </p:spPr>
        <p:txBody>
          <a:bodyPr anchor="b"/>
          <a:lstStyle>
            <a:lvl1pPr>
              <a:defRPr sz="4222" spc="-85"/>
            </a:lvl1pPr>
          </a:lstStyle>
          <a:p>
            <a:r>
              <a:t>Título de presentación</a:t>
            </a:r>
          </a:p>
        </p:txBody>
      </p:sp>
      <p:sp>
        <p:nvSpPr>
          <p:cNvPr id="13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0504" y="3611596"/>
            <a:ext cx="8239125" cy="952501"/>
          </a:xfrm>
          <a:prstGeom prst="rect">
            <a:avLst/>
          </a:prstGeom>
        </p:spPr>
        <p:txBody>
          <a:bodyPr/>
          <a:lstStyle>
            <a:lvl1pPr marL="0" indent="0" defTabSz="300474">
              <a:lnSpc>
                <a:spcPct val="100000"/>
              </a:lnSpc>
              <a:spcBef>
                <a:spcPts val="0"/>
              </a:spcBef>
              <a:buSzTx/>
              <a:buNone/>
              <a:defRPr sz="2002" b="1"/>
            </a:lvl1pPr>
            <a:lvl2pPr marL="0" indent="166416" defTabSz="300474">
              <a:lnSpc>
                <a:spcPct val="100000"/>
              </a:lnSpc>
              <a:spcBef>
                <a:spcPts val="0"/>
              </a:spcBef>
              <a:buSzTx/>
              <a:buNone/>
              <a:defRPr sz="2002" b="1"/>
            </a:lvl2pPr>
            <a:lvl3pPr marL="0" indent="332832" defTabSz="300474">
              <a:lnSpc>
                <a:spcPct val="100000"/>
              </a:lnSpc>
              <a:spcBef>
                <a:spcPts val="0"/>
              </a:spcBef>
              <a:buSzTx/>
              <a:buNone/>
              <a:defRPr sz="2002" b="1"/>
            </a:lvl3pPr>
            <a:lvl4pPr marL="0" indent="499249" defTabSz="300474">
              <a:lnSpc>
                <a:spcPct val="100000"/>
              </a:lnSpc>
              <a:spcBef>
                <a:spcPts val="0"/>
              </a:spcBef>
              <a:buSzTx/>
              <a:buNone/>
              <a:defRPr sz="2002" b="1"/>
            </a:lvl4pPr>
            <a:lvl5pPr marL="0" indent="665665" defTabSz="300474">
              <a:lnSpc>
                <a:spcPct val="100000"/>
              </a:lnSpc>
              <a:spcBef>
                <a:spcPts val="0"/>
              </a:spcBef>
              <a:buSzTx/>
              <a:buNone/>
              <a:defRPr sz="2002" b="1"/>
            </a:lvl5pPr>
          </a:lstStyle>
          <a:p>
            <a:r>
              <a:t>Subtítulo de presentación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01042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71B3-F2DB-45AF-BD86-8686070AE85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EF84-B2AC-4AA3-866F-24B4EFB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4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71B3-F2DB-45AF-BD86-8686070AE85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EF84-B2AC-4AA3-866F-24B4EFB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1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71B3-F2DB-45AF-BD86-8686070AE85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EF84-B2AC-4AA3-866F-24B4EFB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9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71B3-F2DB-45AF-BD86-8686070AE85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EF84-B2AC-4AA3-866F-24B4EFB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2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71B3-F2DB-45AF-BD86-8686070AE85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EF84-B2AC-4AA3-866F-24B4EFB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71B3-F2DB-45AF-BD86-8686070AE85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EF84-B2AC-4AA3-866F-24B4EFB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44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71B3-F2DB-45AF-BD86-8686070AE85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EF84-B2AC-4AA3-866F-24B4EFB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871B3-F2DB-45AF-BD86-8686070AE85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2EF84-B2AC-4AA3-866F-24B4EFB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9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83DD4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Line 8">
            <a:extLst>
              <a:ext uri="{FF2B5EF4-FFF2-40B4-BE49-F238E27FC236}">
                <a16:creationId xmlns:a16="http://schemas.microsoft.com/office/drawing/2014/main" id="{FE13883A-9B9C-46C8-9B0A-BBB4D521221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39588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 sz="1588"/>
          </a:p>
        </p:txBody>
      </p:sp>
      <p:sp>
        <p:nvSpPr>
          <p:cNvPr id="1033" name="Line 9">
            <a:extLst>
              <a:ext uri="{FF2B5EF4-FFF2-40B4-BE49-F238E27FC236}">
                <a16:creationId xmlns:a16="http://schemas.microsoft.com/office/drawing/2014/main" id="{24CA77A7-0918-4F3F-A22A-43CD69A0E1E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521824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 sz="1588"/>
          </a:p>
        </p:txBody>
      </p:sp>
      <p:sp>
        <p:nvSpPr>
          <p:cNvPr id="1040" name="Rectangle 16">
            <a:extLst>
              <a:ext uri="{FF2B5EF4-FFF2-40B4-BE49-F238E27FC236}">
                <a16:creationId xmlns:a16="http://schemas.microsoft.com/office/drawing/2014/main" id="{BFEF533E-DAE4-448C-B1F0-9522B5A0F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3607" y="6548293"/>
            <a:ext cx="3901050" cy="32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842" tIns="39221" rIns="79842" bIns="39221">
            <a:spAutoFit/>
          </a:bodyPr>
          <a:lstStyle/>
          <a:p>
            <a:r>
              <a:rPr lang="en-US" sz="1588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588" b="1" i="0" u="none" strike="noStrike" baseline="0" dirty="0">
                <a:solidFill>
                  <a:schemeClr val="tx2"/>
                </a:solidFill>
                <a:latin typeface="Lucida Sans" panose="020B0602030504020204" pitchFamily="34" charset="0"/>
              </a:rPr>
              <a:t>Sustainable Economy Growth 2022 </a:t>
            </a:r>
            <a:endParaRPr lang="en-US" altLang="es-MX" sz="1765" b="0" dirty="0">
              <a:solidFill>
                <a:schemeClr val="tx2"/>
              </a:solidFill>
              <a:latin typeface="Lucida Sans" panose="020B0602030504020204" pitchFamily="34" charset="0"/>
            </a:endParaRP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27C65396-47E4-B36C-C2BB-6456019A343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296" y="83202"/>
            <a:ext cx="966037" cy="606698"/>
          </a:xfrm>
          <a:prstGeom prst="rect">
            <a:avLst/>
          </a:prstGeom>
        </p:spPr>
      </p:pic>
      <p:pic>
        <p:nvPicPr>
          <p:cNvPr id="3" name="Imagen 2" descr="Imagen que contiene Gráfico de proyección solar&#10;&#10;Descripción generada automáticamente">
            <a:extLst>
              <a:ext uri="{FF2B5EF4-FFF2-40B4-BE49-F238E27FC236}">
                <a16:creationId xmlns:a16="http://schemas.microsoft.com/office/drawing/2014/main" id="{3D1CA433-BE52-6EF3-5CE0-5280DE1F886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" y="20285"/>
            <a:ext cx="785542" cy="73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0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83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83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83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83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83">
          <a:solidFill>
            <a:schemeClr val="tx2"/>
          </a:solidFill>
          <a:latin typeface="Times New Roman" panose="02020603050405020304" pitchFamily="18" charset="0"/>
        </a:defRPr>
      </a:lvl5pPr>
      <a:lvl6pPr marL="403433" algn="ctr" rtl="0" eaLnBrk="0" fontAlgn="base" hangingPunct="0">
        <a:spcBef>
          <a:spcPct val="0"/>
        </a:spcBef>
        <a:spcAft>
          <a:spcPct val="0"/>
        </a:spcAft>
        <a:defRPr sz="3883">
          <a:solidFill>
            <a:schemeClr val="tx2"/>
          </a:solidFill>
          <a:latin typeface="Times New Roman" panose="02020603050405020304" pitchFamily="18" charset="0"/>
        </a:defRPr>
      </a:lvl6pPr>
      <a:lvl7pPr marL="806867" algn="ctr" rtl="0" eaLnBrk="0" fontAlgn="base" hangingPunct="0">
        <a:spcBef>
          <a:spcPct val="0"/>
        </a:spcBef>
        <a:spcAft>
          <a:spcPct val="0"/>
        </a:spcAft>
        <a:defRPr sz="3883">
          <a:solidFill>
            <a:schemeClr val="tx2"/>
          </a:solidFill>
          <a:latin typeface="Times New Roman" panose="02020603050405020304" pitchFamily="18" charset="0"/>
        </a:defRPr>
      </a:lvl7pPr>
      <a:lvl8pPr marL="1210300" algn="ctr" rtl="0" eaLnBrk="0" fontAlgn="base" hangingPunct="0">
        <a:spcBef>
          <a:spcPct val="0"/>
        </a:spcBef>
        <a:spcAft>
          <a:spcPct val="0"/>
        </a:spcAft>
        <a:defRPr sz="3883">
          <a:solidFill>
            <a:schemeClr val="tx2"/>
          </a:solidFill>
          <a:latin typeface="Times New Roman" panose="02020603050405020304" pitchFamily="18" charset="0"/>
        </a:defRPr>
      </a:lvl8pPr>
      <a:lvl9pPr marL="1613733" algn="ctr" rtl="0" eaLnBrk="0" fontAlgn="base" hangingPunct="0">
        <a:spcBef>
          <a:spcPct val="0"/>
        </a:spcBef>
        <a:spcAft>
          <a:spcPct val="0"/>
        </a:spcAft>
        <a:defRPr sz="3883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02575" indent="-302575" algn="l" rtl="0" eaLnBrk="0" fontAlgn="base" hangingPunct="0">
        <a:spcBef>
          <a:spcPct val="20000"/>
        </a:spcBef>
        <a:spcAft>
          <a:spcPct val="0"/>
        </a:spcAft>
        <a:buChar char="•"/>
        <a:defRPr sz="2824" kern="1200">
          <a:solidFill>
            <a:schemeClr val="tx2"/>
          </a:solidFill>
          <a:latin typeface="+mn-lt"/>
          <a:ea typeface="+mn-ea"/>
          <a:cs typeface="+mn-cs"/>
        </a:defRPr>
      </a:lvl1pPr>
      <a:lvl2pPr marL="655579" indent="-252146" algn="l" rtl="0" eaLnBrk="0" fontAlgn="base" hangingPunct="0">
        <a:spcBef>
          <a:spcPct val="20000"/>
        </a:spcBef>
        <a:spcAft>
          <a:spcPct val="0"/>
        </a:spcAft>
        <a:buChar char="–"/>
        <a:defRPr sz="2471" kern="1200">
          <a:solidFill>
            <a:schemeClr val="tx2"/>
          </a:solidFill>
          <a:latin typeface="+mn-lt"/>
          <a:ea typeface="+mn-ea"/>
          <a:cs typeface="+mn-cs"/>
        </a:defRPr>
      </a:lvl2pPr>
      <a:lvl3pPr marL="1008583" indent="-201717" algn="l" rtl="0" eaLnBrk="0" fontAlgn="base" hangingPunct="0">
        <a:spcBef>
          <a:spcPct val="20000"/>
        </a:spcBef>
        <a:spcAft>
          <a:spcPct val="0"/>
        </a:spcAft>
        <a:buChar char="•"/>
        <a:defRPr sz="2118" kern="1200">
          <a:solidFill>
            <a:schemeClr val="tx2"/>
          </a:solidFill>
          <a:latin typeface="+mn-lt"/>
          <a:ea typeface="+mn-ea"/>
          <a:cs typeface="+mn-cs"/>
        </a:defRPr>
      </a:lvl3pPr>
      <a:lvl4pPr marL="1412016" indent="-201717" algn="l" rtl="0" eaLnBrk="0" fontAlgn="base" hangingPunct="0">
        <a:spcBef>
          <a:spcPct val="20000"/>
        </a:spcBef>
        <a:spcAft>
          <a:spcPct val="0"/>
        </a:spcAft>
        <a:buChar char="–"/>
        <a:defRPr sz="1765" kern="1200">
          <a:solidFill>
            <a:schemeClr val="tx2"/>
          </a:solidFill>
          <a:latin typeface="+mn-lt"/>
          <a:ea typeface="+mn-ea"/>
          <a:cs typeface="+mn-cs"/>
        </a:defRPr>
      </a:lvl4pPr>
      <a:lvl5pPr marL="1815450" indent="-201717" algn="l" rtl="0" eaLnBrk="0" fontAlgn="base" hangingPunct="0">
        <a:spcBef>
          <a:spcPct val="20000"/>
        </a:spcBef>
        <a:spcAft>
          <a:spcPct val="0"/>
        </a:spcAft>
        <a:buChar char="»"/>
        <a:defRPr sz="1765" kern="1200">
          <a:solidFill>
            <a:schemeClr val="tx2"/>
          </a:solidFill>
          <a:latin typeface="+mn-lt"/>
          <a:ea typeface="+mn-ea"/>
          <a:cs typeface="+mn-cs"/>
        </a:defRPr>
      </a:lvl5pPr>
      <a:lvl6pPr marL="22188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622316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30257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1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34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6867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103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37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71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206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40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74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82AC6B3-8E52-571B-2ED0-F7D7A423B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583" y="3683146"/>
            <a:ext cx="2894731" cy="22662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73B97EF-57EF-6AF6-AAE0-ABD3EFC17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18" y="1162760"/>
            <a:ext cx="5042017" cy="265546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C91BCDF-34FB-695D-3426-15BEE6A39DF9}"/>
              </a:ext>
            </a:extLst>
          </p:cNvPr>
          <p:cNvSpPr txBox="1"/>
          <p:nvPr/>
        </p:nvSpPr>
        <p:spPr>
          <a:xfrm>
            <a:off x="649818" y="5949386"/>
            <a:ext cx="23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Federico G. Lepe</a:t>
            </a:r>
          </a:p>
          <a:p>
            <a:r>
              <a:rPr lang="es-MX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WTC -Guadalajara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Mapa&#10;&#10;Descripción generada automáticamente">
            <a:extLst>
              <a:ext uri="{FF2B5EF4-FFF2-40B4-BE49-F238E27FC236}">
                <a16:creationId xmlns:a16="http://schemas.microsoft.com/office/drawing/2014/main" id="{CF86906A-5621-B7F8-1522-DFCE213CD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2" y="1340115"/>
            <a:ext cx="8533478" cy="429641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086F478-F373-529C-8687-94E1954ED7A2}"/>
              </a:ext>
            </a:extLst>
          </p:cNvPr>
          <p:cNvSpPr txBox="1"/>
          <p:nvPr/>
        </p:nvSpPr>
        <p:spPr>
          <a:xfrm>
            <a:off x="1201691" y="435637"/>
            <a:ext cx="6976259" cy="581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87553"/>
            <a:r>
              <a:rPr lang="es-MX" sz="3177" b="1" dirty="0">
                <a:solidFill>
                  <a:srgbClr val="0070C0"/>
                </a:solidFill>
                <a:latin typeface="Arial" pitchFamily="34" charset="0"/>
              </a:rPr>
              <a:t>SINGAPORE – LAR DIRECT LINK</a:t>
            </a:r>
          </a:p>
        </p:txBody>
      </p:sp>
      <p:pic>
        <p:nvPicPr>
          <p:cNvPr id="2" name="Imagen 1" descr="Imagen que contiene Gráfico de proyección solar&#10;&#10;Descripción generada automáticamente">
            <a:extLst>
              <a:ext uri="{FF2B5EF4-FFF2-40B4-BE49-F238E27FC236}">
                <a16:creationId xmlns:a16="http://schemas.microsoft.com/office/drawing/2014/main" id="{76BB064C-5499-92A6-53E2-1D27D301D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" y="20285"/>
            <a:ext cx="785542" cy="732732"/>
          </a:xfrm>
          <a:prstGeom prst="rect">
            <a:avLst/>
          </a:prstGeom>
        </p:spPr>
      </p:pic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D4069710-1291-F0FA-4935-5791AA8652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834" y="6197464"/>
            <a:ext cx="966037" cy="60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41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Air Silk Road 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637" y="757115"/>
            <a:ext cx="8670726" cy="5550098"/>
          </a:xfrm>
          <a:prstGeom prst="rect">
            <a:avLst/>
          </a:prstGeom>
        </p:spPr>
      </p:pic>
      <p:sp>
        <p:nvSpPr>
          <p:cNvPr id="2" name="Diagrama de flujo: conector 1">
            <a:extLst>
              <a:ext uri="{FF2B5EF4-FFF2-40B4-BE49-F238E27FC236}">
                <a16:creationId xmlns:a16="http://schemas.microsoft.com/office/drawing/2014/main" id="{CA4AD31E-E6C5-BE52-306F-E42908A3247E}"/>
              </a:ext>
            </a:extLst>
          </p:cNvPr>
          <p:cNvSpPr/>
          <p:nvPr/>
        </p:nvSpPr>
        <p:spPr bwMode="auto">
          <a:xfrm>
            <a:off x="3237735" y="4191438"/>
            <a:ext cx="225609" cy="593313"/>
          </a:xfrm>
          <a:prstGeom prst="flowChartConnector">
            <a:avLst/>
          </a:prstGeom>
          <a:gradFill rotWithShape="0">
            <a:gsLst>
              <a:gs pos="19000">
                <a:srgbClr val="66FF33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9412" tIns="41294" rIns="79412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71" b="1">
              <a:solidFill>
                <a:schemeClr val="tx2"/>
              </a:solidFill>
              <a:latin typeface="Times New Roman" pitchFamily="18" charset="0"/>
            </a:endParaRP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8E3910D5-CB61-0713-A20A-885143710939}"/>
              </a:ext>
            </a:extLst>
          </p:cNvPr>
          <p:cNvCxnSpPr>
            <a:stCxn id="2" idx="0"/>
          </p:cNvCxnSpPr>
          <p:nvPr/>
        </p:nvCxnSpPr>
        <p:spPr bwMode="auto">
          <a:xfrm flipV="1">
            <a:off x="3350540" y="3873755"/>
            <a:ext cx="1729752" cy="317683"/>
          </a:xfrm>
          <a:prstGeom prst="straightConnector1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" name="Conector: angular 6">
            <a:extLst>
              <a:ext uri="{FF2B5EF4-FFF2-40B4-BE49-F238E27FC236}">
                <a16:creationId xmlns:a16="http://schemas.microsoft.com/office/drawing/2014/main" id="{D7F0F2F0-5D24-00B3-986B-54E188E9841C}"/>
              </a:ext>
            </a:extLst>
          </p:cNvPr>
          <p:cNvCxnSpPr>
            <a:cxnSpLocks/>
            <a:stCxn id="2" idx="0"/>
          </p:cNvCxnSpPr>
          <p:nvPr/>
        </p:nvCxnSpPr>
        <p:spPr bwMode="auto">
          <a:xfrm rot="5400000" flipH="1" flipV="1">
            <a:off x="4755476" y="2341748"/>
            <a:ext cx="444754" cy="3254626"/>
          </a:xfrm>
          <a:prstGeom prst="bentConnector2">
            <a:avLst/>
          </a:prstGeom>
          <a:ln>
            <a:solidFill>
              <a:srgbClr val="66FF33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1DAA83F9-A390-B726-E510-69630C094759}"/>
              </a:ext>
            </a:extLst>
          </p:cNvPr>
          <p:cNvSpPr txBox="1"/>
          <p:nvPr/>
        </p:nvSpPr>
        <p:spPr>
          <a:xfrm>
            <a:off x="2792979" y="4169149"/>
            <a:ext cx="698901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12" dirty="0">
                <a:solidFill>
                  <a:srgbClr val="00B050"/>
                </a:solidFill>
              </a:rPr>
              <a:t>SIN</a:t>
            </a:r>
          </a:p>
        </p:txBody>
      </p:sp>
      <p:pic>
        <p:nvPicPr>
          <p:cNvPr id="6" name="Imagen 5" descr="Imagen que contiene Gráfico de proyección solar&#10;&#10;Descripción generada automáticamente">
            <a:extLst>
              <a:ext uri="{FF2B5EF4-FFF2-40B4-BE49-F238E27FC236}">
                <a16:creationId xmlns:a16="http://schemas.microsoft.com/office/drawing/2014/main" id="{0485E661-37DB-4509-16B3-213980D41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" y="20285"/>
            <a:ext cx="785542" cy="7327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tabla, hombre, frente, grande&#10;&#10;Descripción generada automáticamente">
            <a:extLst>
              <a:ext uri="{FF2B5EF4-FFF2-40B4-BE49-F238E27FC236}">
                <a16:creationId xmlns:a16="http://schemas.microsoft.com/office/drawing/2014/main" id="{0B4D2B65-1BA0-45E8-876F-7EDDCB7BA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" r="27265"/>
          <a:stretch/>
        </p:blipFill>
        <p:spPr>
          <a:xfrm>
            <a:off x="2539101" y="1"/>
            <a:ext cx="6310166" cy="665628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33D8840-649B-684D-DDDA-9DFA5258E8AB}"/>
              </a:ext>
            </a:extLst>
          </p:cNvPr>
          <p:cNvSpPr txBox="1"/>
          <p:nvPr/>
        </p:nvSpPr>
        <p:spPr>
          <a:xfrm>
            <a:off x="301320" y="5263322"/>
            <a:ext cx="3698852" cy="1559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77" b="1" dirty="0">
                <a:solidFill>
                  <a:srgbClr val="FFFF00"/>
                </a:solidFill>
                <a:latin typeface="Fairwater Script" panose="02000507000000020003" pitchFamily="2" charset="0"/>
              </a:rPr>
              <a:t>Let's work together to create a better world</a:t>
            </a:r>
          </a:p>
        </p:txBody>
      </p:sp>
      <p:pic>
        <p:nvPicPr>
          <p:cNvPr id="6" name="Imagen 5" descr="Imagen que contiene Gráfico de proyección solar&#10;&#10;Descripción generada automáticamente">
            <a:extLst>
              <a:ext uri="{FF2B5EF4-FFF2-40B4-BE49-F238E27FC236}">
                <a16:creationId xmlns:a16="http://schemas.microsoft.com/office/drawing/2014/main" id="{9EE960B9-DD57-D751-8E5B-D71226F8D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5" y="809485"/>
            <a:ext cx="2488968" cy="232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63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cnología | Maritime Industry Knowlage Center">
            <a:extLst>
              <a:ext uri="{FF2B5EF4-FFF2-40B4-BE49-F238E27FC236}">
                <a16:creationId xmlns:a16="http://schemas.microsoft.com/office/drawing/2014/main" id="{167DD417-7325-49AF-BBB5-33422EA238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2"/>
          <a:stretch/>
        </p:blipFill>
        <p:spPr bwMode="auto">
          <a:xfrm>
            <a:off x="0" y="355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905C3D49-96C6-4775-9EFB-59577F29D2B0}"/>
              </a:ext>
            </a:extLst>
          </p:cNvPr>
          <p:cNvCxnSpPr>
            <a:cxnSpLocks/>
          </p:cNvCxnSpPr>
          <p:nvPr/>
        </p:nvCxnSpPr>
        <p:spPr>
          <a:xfrm>
            <a:off x="974863" y="6597352"/>
            <a:ext cx="2911725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3C9D5762-DD82-4512-B5F0-C8876125345D}"/>
              </a:ext>
            </a:extLst>
          </p:cNvPr>
          <p:cNvCxnSpPr>
            <a:cxnSpLocks/>
          </p:cNvCxnSpPr>
          <p:nvPr/>
        </p:nvCxnSpPr>
        <p:spPr>
          <a:xfrm>
            <a:off x="5747969" y="6597352"/>
            <a:ext cx="2430726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0B35E258-9B22-CF10-E8FE-9517FC11F6A0}"/>
              </a:ext>
            </a:extLst>
          </p:cNvPr>
          <p:cNvSpPr txBox="1"/>
          <p:nvPr/>
        </p:nvSpPr>
        <p:spPr>
          <a:xfrm>
            <a:off x="2105890" y="1524000"/>
            <a:ext cx="5320145" cy="489364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FOXCOMM     $ 150 M. USD</a:t>
            </a:r>
          </a:p>
          <a:p>
            <a:endParaRPr lang="es-MX" sz="24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es-MX" sz="24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SANMINA       $ 216 M. USD</a:t>
            </a:r>
          </a:p>
          <a:p>
            <a:endParaRPr lang="es-MX" sz="24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es-MX" sz="24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JABIL              $ 400 M. USD</a:t>
            </a:r>
          </a:p>
          <a:p>
            <a:endParaRPr lang="es-MX" sz="24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es-MX" sz="24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FLEX               $ 100 M. USD</a:t>
            </a:r>
          </a:p>
          <a:p>
            <a:endParaRPr lang="es-MX" sz="24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es-MX" sz="24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SOLAREVER     $1,100 M. USD</a:t>
            </a:r>
          </a:p>
          <a:p>
            <a:endParaRPr lang="es-MX" sz="24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es-MX" sz="24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WTECH            $ 201 M. USD</a:t>
            </a:r>
          </a:p>
          <a:p>
            <a:endParaRPr lang="es-MX" sz="24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es-MX" sz="2400" dirty="0">
                <a:solidFill>
                  <a:schemeClr val="bg1">
                    <a:lumMod val="9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SAVERGLASS    $ 116 M. USD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CD95E7-445F-0C5E-3883-8956366A57DF}"/>
              </a:ext>
            </a:extLst>
          </p:cNvPr>
          <p:cNvSpPr txBox="1"/>
          <p:nvPr/>
        </p:nvSpPr>
        <p:spPr>
          <a:xfrm>
            <a:off x="858981" y="678224"/>
            <a:ext cx="4807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>
                <a:solidFill>
                  <a:schemeClr val="accent4"/>
                </a:solidFill>
                <a:latin typeface="Bernard MT Condensed" panose="02050806060905020404" pitchFamily="18" charset="0"/>
                <a:cs typeface="Aldhabi" panose="020B0604020202020204" pitchFamily="2" charset="-78"/>
              </a:rPr>
              <a:t>HIGH TECH 2023 INVESTMENTS</a:t>
            </a:r>
          </a:p>
        </p:txBody>
      </p:sp>
      <p:pic>
        <p:nvPicPr>
          <p:cNvPr id="5" name="Imagen 4" descr="Imagen que contiene Gráfico de proyección solar&#10;&#10;Descripción generada automáticamente">
            <a:extLst>
              <a:ext uri="{FF2B5EF4-FFF2-40B4-BE49-F238E27FC236}">
                <a16:creationId xmlns:a16="http://schemas.microsoft.com/office/drawing/2014/main" id="{03E07CC3-6A27-29C6-20BE-23C1643FD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" y="20285"/>
            <a:ext cx="785542" cy="73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4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A3B6EA6-F4A0-4960-920E-93E6171AF910}"/>
              </a:ext>
            </a:extLst>
          </p:cNvPr>
          <p:cNvSpPr/>
          <p:nvPr/>
        </p:nvSpPr>
        <p:spPr>
          <a:xfrm>
            <a:off x="1231270" y="124420"/>
            <a:ext cx="7089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0070C0"/>
                </a:solidFill>
              </a:rPr>
              <a:t>GDL WW CARGO TRADE</a:t>
            </a:r>
          </a:p>
        </p:txBody>
      </p:sp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F7317D0B-12F2-4C92-85E0-8CC774E5A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" y="1047750"/>
            <a:ext cx="8918222" cy="5454650"/>
          </a:xfrm>
          <a:prstGeom prst="rect">
            <a:avLst/>
          </a:prstGeom>
        </p:spPr>
      </p:pic>
      <p:pic>
        <p:nvPicPr>
          <p:cNvPr id="7" name="Imagen 6" descr="Imagen que contiene Gráfico de proyección solar&#10;&#10;Descripción generada automáticamente">
            <a:extLst>
              <a:ext uri="{FF2B5EF4-FFF2-40B4-BE49-F238E27FC236}">
                <a16:creationId xmlns:a16="http://schemas.microsoft.com/office/drawing/2014/main" id="{64B788A3-3476-23F1-F06F-36DD35FEE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" y="20285"/>
            <a:ext cx="785542" cy="732732"/>
          </a:xfrm>
          <a:prstGeom prst="rect">
            <a:avLst/>
          </a:prstGeom>
        </p:spPr>
      </p:pic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C454A95A-A7CC-6B58-117F-DFF12C2189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073" y="6126882"/>
            <a:ext cx="966037" cy="60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92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51 Imagen" descr="Imagen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2590"/>
            <a:ext cx="9143999" cy="68831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6500813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24200" y="6500813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1042988" y="44450"/>
            <a:ext cx="2160587" cy="358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marR="0" lvl="0" indent="-342900" algn="r" defTabSz="914400" rtl="0" eaLnBrk="0" fontAlgn="base" latinLnBrk="0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Myriad Pro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1735E29-368F-C258-A0DB-2D69DB7E549E}"/>
              </a:ext>
            </a:extLst>
          </p:cNvPr>
          <p:cNvSpPr txBox="1"/>
          <p:nvPr/>
        </p:nvSpPr>
        <p:spPr>
          <a:xfrm>
            <a:off x="2109424" y="403225"/>
            <a:ext cx="5152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rgbClr val="FFFF00"/>
                </a:solidFill>
                <a:latin typeface="Lucida Sans" panose="020B0602030504020204" pitchFamily="34" charset="0"/>
              </a:rPr>
              <a:t>GDL TOTAL CARGO TRADE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8ADAD48-BB45-8D58-DE4D-1E0C3C6A3699}"/>
              </a:ext>
            </a:extLst>
          </p:cNvPr>
          <p:cNvGraphicFramePr>
            <a:graphicFrameLocks/>
          </p:cNvGraphicFramePr>
          <p:nvPr/>
        </p:nvGraphicFramePr>
        <p:xfrm>
          <a:off x="0" y="1543763"/>
          <a:ext cx="9143999" cy="495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09A2A72-21D2-35BD-959C-EE8CF0DF4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944781"/>
              </p:ext>
            </p:extLst>
          </p:nvPr>
        </p:nvGraphicFramePr>
        <p:xfrm>
          <a:off x="3894186" y="1239504"/>
          <a:ext cx="4987230" cy="1381959"/>
        </p:xfrm>
        <a:graphic>
          <a:graphicData uri="http://schemas.openxmlformats.org/drawingml/2006/table">
            <a:tbl>
              <a:tblPr/>
              <a:tblGrid>
                <a:gridCol w="1013697">
                  <a:extLst>
                    <a:ext uri="{9D8B030D-6E8A-4147-A177-3AD203B41FA5}">
                      <a16:colId xmlns:a16="http://schemas.microsoft.com/office/drawing/2014/main" val="1460390952"/>
                    </a:ext>
                  </a:extLst>
                </a:gridCol>
                <a:gridCol w="1013697">
                  <a:extLst>
                    <a:ext uri="{9D8B030D-6E8A-4147-A177-3AD203B41FA5}">
                      <a16:colId xmlns:a16="http://schemas.microsoft.com/office/drawing/2014/main" val="3431448923"/>
                    </a:ext>
                  </a:extLst>
                </a:gridCol>
                <a:gridCol w="1013697">
                  <a:extLst>
                    <a:ext uri="{9D8B030D-6E8A-4147-A177-3AD203B41FA5}">
                      <a16:colId xmlns:a16="http://schemas.microsoft.com/office/drawing/2014/main" val="646990026"/>
                    </a:ext>
                  </a:extLst>
                </a:gridCol>
                <a:gridCol w="1052685">
                  <a:extLst>
                    <a:ext uri="{9D8B030D-6E8A-4147-A177-3AD203B41FA5}">
                      <a16:colId xmlns:a16="http://schemas.microsoft.com/office/drawing/2014/main" val="203141041"/>
                    </a:ext>
                  </a:extLst>
                </a:gridCol>
                <a:gridCol w="893454">
                  <a:extLst>
                    <a:ext uri="{9D8B030D-6E8A-4147-A177-3AD203B41FA5}">
                      <a16:colId xmlns:a16="http://schemas.microsoft.com/office/drawing/2014/main" val="2426016162"/>
                    </a:ext>
                  </a:extLst>
                </a:gridCol>
              </a:tblGrid>
              <a:tr h="179039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YEAR</a:t>
                      </a:r>
                    </a:p>
                  </a:txBody>
                  <a:tcPr marL="3453" marR="3453" marT="34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3453" marR="3453" marT="34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3453" marR="3453" marT="34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3453" marR="3453" marT="34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3453" marR="3453" marT="34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269748"/>
                  </a:ext>
                </a:extLst>
              </a:tr>
              <a:tr h="231107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 TOTAL</a:t>
                      </a:r>
                    </a:p>
                  </a:txBody>
                  <a:tcPr marL="3453" marR="3453" marT="34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148,400 TONS</a:t>
                      </a:r>
                    </a:p>
                  </a:txBody>
                  <a:tcPr marL="3453" marR="3453" marT="34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153,000 TONS</a:t>
                      </a:r>
                    </a:p>
                  </a:txBody>
                  <a:tcPr marL="3453" marR="3453" marT="34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185.000 TONS</a:t>
                      </a:r>
                    </a:p>
                  </a:txBody>
                  <a:tcPr marL="3453" marR="3453" marT="34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135,000TONS</a:t>
                      </a:r>
                      <a:r>
                        <a:rPr lang="es-MX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3" marR="3453" marT="34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28718"/>
                  </a:ext>
                </a:extLst>
              </a:tr>
              <a:tr h="248771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453" marR="3453" marT="34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453" marR="3453" marT="345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EST.-  Y.E.  2022</a:t>
                      </a:r>
                    </a:p>
                  </a:txBody>
                  <a:tcPr marL="3453" marR="3453" marT="34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173,000  TONS</a:t>
                      </a:r>
                    </a:p>
                  </a:txBody>
                  <a:tcPr marL="3453" marR="3453" marT="34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148045"/>
                  </a:ext>
                </a:extLst>
              </a:tr>
            </a:tbl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49FBFBD-EEB9-291C-8F61-A9F39B7F2C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997952"/>
              </p:ext>
            </p:extLst>
          </p:nvPr>
        </p:nvGraphicFramePr>
        <p:xfrm>
          <a:off x="1489938" y="2879835"/>
          <a:ext cx="6413501" cy="3251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Imagen 5" descr="Imagen que contiene Gráfico de proyección solar&#10;&#10;Descripción generada automáticamente">
            <a:extLst>
              <a:ext uri="{FF2B5EF4-FFF2-40B4-BE49-F238E27FC236}">
                <a16:creationId xmlns:a16="http://schemas.microsoft.com/office/drawing/2014/main" id="{6AF5FA8B-C61F-C267-C180-E49A4DEBC4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55"/>
            <a:ext cx="761999" cy="732732"/>
          </a:xfrm>
          <a:prstGeom prst="rect">
            <a:avLst/>
          </a:prstGeom>
        </p:spPr>
      </p:pic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A793BC3C-B46A-D3AC-48EF-6B69BAA05B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834" y="6197464"/>
            <a:ext cx="966037" cy="60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2360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 descr="high tech ecco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o 2"/>
          <p:cNvGrpSpPr/>
          <p:nvPr/>
        </p:nvGrpSpPr>
        <p:grpSpPr>
          <a:xfrm>
            <a:off x="251520" y="2204864"/>
            <a:ext cx="1008112" cy="3456384"/>
            <a:chOff x="251520" y="2204864"/>
            <a:chExt cx="1008112" cy="3456384"/>
          </a:xfrm>
        </p:grpSpPr>
        <p:sp>
          <p:nvSpPr>
            <p:cNvPr id="2" name="Rectángulo 1"/>
            <p:cNvSpPr/>
            <p:nvPr/>
          </p:nvSpPr>
          <p:spPr>
            <a:xfrm>
              <a:off x="251520" y="2204864"/>
              <a:ext cx="1008112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Rectángulo 3"/>
            <p:cNvSpPr/>
            <p:nvPr/>
          </p:nvSpPr>
          <p:spPr>
            <a:xfrm>
              <a:off x="251520" y="4941168"/>
              <a:ext cx="1008112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Imagen 4" descr="Imagen que contiene Gráfico de proyección solar&#10;&#10;Descripción generada automáticamente">
            <a:extLst>
              <a:ext uri="{FF2B5EF4-FFF2-40B4-BE49-F238E27FC236}">
                <a16:creationId xmlns:a16="http://schemas.microsoft.com/office/drawing/2014/main" id="{EAF8BA1C-9DD0-6D13-9B20-1EB840396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" y="20285"/>
            <a:ext cx="785542" cy="7327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DFFA5BD-0AB5-61EC-929C-9143970D9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40" y="176502"/>
            <a:ext cx="8571719" cy="6504996"/>
          </a:xfrm>
          <a:prstGeom prst="rect">
            <a:avLst/>
          </a:prstGeom>
        </p:spPr>
      </p:pic>
      <p:pic>
        <p:nvPicPr>
          <p:cNvPr id="5" name="Imagen 4" descr="Imagen que contiene Gráfico de proyección solar&#10;&#10;Descripción generada automáticamente">
            <a:extLst>
              <a:ext uri="{FF2B5EF4-FFF2-40B4-BE49-F238E27FC236}">
                <a16:creationId xmlns:a16="http://schemas.microsoft.com/office/drawing/2014/main" id="{9C8EAD2B-7BD4-2631-4A39-60FC0153C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" y="20285"/>
            <a:ext cx="785542" cy="73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apa&#10;&#10;Descripción generada automáticamente con confianza baja">
            <a:extLst>
              <a:ext uri="{FF2B5EF4-FFF2-40B4-BE49-F238E27FC236}">
                <a16:creationId xmlns:a16="http://schemas.microsoft.com/office/drawing/2014/main" id="{3D20E165-33A8-F50D-C2D0-AB2CAC35D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412"/>
            <a:ext cx="9144000" cy="51244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A29625A-003F-2E75-505C-314EDBD4A6FE}"/>
              </a:ext>
            </a:extLst>
          </p:cNvPr>
          <p:cNvSpPr txBox="1"/>
          <p:nvPr/>
        </p:nvSpPr>
        <p:spPr>
          <a:xfrm>
            <a:off x="1039090" y="451138"/>
            <a:ext cx="7457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rgbClr val="0070C0"/>
                </a:solidFill>
                <a:latin typeface="Lucida Sans" panose="020B0602030504020204" pitchFamily="34" charset="0"/>
              </a:rPr>
              <a:t>HIGH TECH ASIA IMPORT/VOLUME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151621-2541-AB8A-56FF-67C918F05479}"/>
              </a:ext>
            </a:extLst>
          </p:cNvPr>
          <p:cNvSpPr txBox="1"/>
          <p:nvPr/>
        </p:nvSpPr>
        <p:spPr>
          <a:xfrm rot="10800000" flipV="1">
            <a:off x="277090" y="6406862"/>
            <a:ext cx="18703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/>
              <a:t>SOI: </a:t>
            </a:r>
            <a:r>
              <a:rPr lang="es-MX" sz="1050" dirty="0" err="1"/>
              <a:t>Index</a:t>
            </a:r>
            <a:r>
              <a:rPr lang="es-MX" sz="1050" dirty="0"/>
              <a:t> Occidente</a:t>
            </a:r>
          </a:p>
        </p:txBody>
      </p:sp>
      <p:pic>
        <p:nvPicPr>
          <p:cNvPr id="2" name="Imagen 1" descr="Imagen que contiene Gráfico de proyección solar&#10;&#10;Descripción generada automáticamente">
            <a:extLst>
              <a:ext uri="{FF2B5EF4-FFF2-40B4-BE49-F238E27FC236}">
                <a16:creationId xmlns:a16="http://schemas.microsoft.com/office/drawing/2014/main" id="{35539CBC-4C0B-47A5-ECDF-76269668D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1999" cy="73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94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apa&#10;&#10;Descripción generada automáticamente">
            <a:extLst>
              <a:ext uri="{FF2B5EF4-FFF2-40B4-BE49-F238E27FC236}">
                <a16:creationId xmlns:a16="http://schemas.microsoft.com/office/drawing/2014/main" id="{9159AC24-81BE-5E83-9F8A-78678CB49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335"/>
            <a:ext cx="9144000" cy="50863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D703963-8EFF-A288-1934-5223C5DB517A}"/>
              </a:ext>
            </a:extLst>
          </p:cNvPr>
          <p:cNvSpPr txBox="1"/>
          <p:nvPr/>
        </p:nvSpPr>
        <p:spPr>
          <a:xfrm>
            <a:off x="1284080" y="533980"/>
            <a:ext cx="6575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rgbClr val="0070C0"/>
                </a:solidFill>
                <a:latin typeface="Lucida Sans" panose="020B0602030504020204" pitchFamily="34" charset="0"/>
              </a:rPr>
              <a:t>HONG KONG CONSOLIDATION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D1F1F75-9D90-7F38-40D2-BA32D9485DDB}"/>
              </a:ext>
            </a:extLst>
          </p:cNvPr>
          <p:cNvSpPr txBox="1"/>
          <p:nvPr/>
        </p:nvSpPr>
        <p:spPr>
          <a:xfrm rot="10800000" flipV="1">
            <a:off x="103909" y="6503844"/>
            <a:ext cx="18703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/>
              <a:t>SOI: </a:t>
            </a:r>
            <a:r>
              <a:rPr lang="es-MX" sz="1050" dirty="0" err="1"/>
              <a:t>Index</a:t>
            </a:r>
            <a:r>
              <a:rPr lang="es-MX" sz="1050" dirty="0"/>
              <a:t> Occidente</a:t>
            </a:r>
          </a:p>
        </p:txBody>
      </p:sp>
      <p:pic>
        <p:nvPicPr>
          <p:cNvPr id="2" name="Imagen 1" descr="Imagen que contiene Gráfico de proyección solar&#10;&#10;Descripción generada automáticamente">
            <a:extLst>
              <a:ext uri="{FF2B5EF4-FFF2-40B4-BE49-F238E27FC236}">
                <a16:creationId xmlns:a16="http://schemas.microsoft.com/office/drawing/2014/main" id="{7008FFA6-AF8B-BBF7-CA08-406F1BC33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3" y="68148"/>
            <a:ext cx="761999" cy="73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1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apa&#10;&#10;Descripción generada automáticamente">
            <a:extLst>
              <a:ext uri="{FF2B5EF4-FFF2-40B4-BE49-F238E27FC236}">
                <a16:creationId xmlns:a16="http://schemas.microsoft.com/office/drawing/2014/main" id="{5F307C05-B653-1279-8C56-5C2443A03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1159"/>
            <a:ext cx="9144000" cy="51816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48FB66D-007C-05EE-2EA6-611E4146A763}"/>
              </a:ext>
            </a:extLst>
          </p:cNvPr>
          <p:cNvSpPr txBox="1"/>
          <p:nvPr/>
        </p:nvSpPr>
        <p:spPr>
          <a:xfrm rot="10800000" flipV="1">
            <a:off x="277090" y="6406862"/>
            <a:ext cx="18703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/>
              <a:t>SOI: </a:t>
            </a:r>
            <a:r>
              <a:rPr lang="es-MX" sz="1050" dirty="0" err="1"/>
              <a:t>Index</a:t>
            </a:r>
            <a:r>
              <a:rPr lang="es-MX" sz="1050" dirty="0"/>
              <a:t> Occidente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D636DA-0FC1-E64B-906C-BE736DCEF978}"/>
              </a:ext>
            </a:extLst>
          </p:cNvPr>
          <p:cNvSpPr txBox="1"/>
          <p:nvPr/>
        </p:nvSpPr>
        <p:spPr>
          <a:xfrm>
            <a:off x="1381062" y="302853"/>
            <a:ext cx="6151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rgbClr val="0070C0"/>
                </a:solidFill>
                <a:latin typeface="Lucida Sans" panose="020B0602030504020204" pitchFamily="34" charset="0"/>
              </a:rPr>
              <a:t>SHANGHAI CONSOLIDATION</a:t>
            </a:r>
          </a:p>
        </p:txBody>
      </p:sp>
      <p:pic>
        <p:nvPicPr>
          <p:cNvPr id="2" name="Imagen 1" descr="Imagen que contiene Gráfico de proyección solar&#10;&#10;Descripción generada automáticamente">
            <a:extLst>
              <a:ext uri="{FF2B5EF4-FFF2-40B4-BE49-F238E27FC236}">
                <a16:creationId xmlns:a16="http://schemas.microsoft.com/office/drawing/2014/main" id="{0F571A53-979A-43A2-116A-A56A9E3A4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3" y="68148"/>
            <a:ext cx="761999" cy="73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26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Mapa&#10;&#10;Descripción generada automáticamente">
            <a:extLst>
              <a:ext uri="{FF2B5EF4-FFF2-40B4-BE49-F238E27FC236}">
                <a16:creationId xmlns:a16="http://schemas.microsoft.com/office/drawing/2014/main" id="{3F802C4E-3CCE-4C74-A7CA-98FC91DE9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67" y="824006"/>
            <a:ext cx="5711867" cy="572596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2A598CB-6912-491F-AF49-E351BB8EEF46}"/>
              </a:ext>
            </a:extLst>
          </p:cNvPr>
          <p:cNvSpPr txBox="1"/>
          <p:nvPr/>
        </p:nvSpPr>
        <p:spPr>
          <a:xfrm>
            <a:off x="1457943" y="53499"/>
            <a:ext cx="6976259" cy="581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87553"/>
            <a:r>
              <a:rPr lang="es-MX" sz="3177" b="1" dirty="0">
                <a:solidFill>
                  <a:srgbClr val="0070C0"/>
                </a:solidFill>
                <a:latin typeface="Arial" pitchFamily="34" charset="0"/>
              </a:rPr>
              <a:t>SINGAPORE SWITCHING CENTER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F0A52A5-BC4D-59FF-84BF-19E1895CDEA8}"/>
              </a:ext>
            </a:extLst>
          </p:cNvPr>
          <p:cNvSpPr/>
          <p:nvPr/>
        </p:nvSpPr>
        <p:spPr bwMode="auto">
          <a:xfrm>
            <a:off x="2411760" y="6549975"/>
            <a:ext cx="160440" cy="421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9412" tIns="41294" rIns="79412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71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24A3F3-CA94-DBEA-8907-23F049C783E8}"/>
              </a:ext>
            </a:extLst>
          </p:cNvPr>
          <p:cNvSpPr txBox="1"/>
          <p:nvPr/>
        </p:nvSpPr>
        <p:spPr>
          <a:xfrm>
            <a:off x="6161289" y="3269673"/>
            <a:ext cx="28657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Lucida Sans" panose="020B0602030504020204" pitchFamily="34" charset="0"/>
              </a:rPr>
              <a:t>Singapore    86,443</a:t>
            </a:r>
          </a:p>
          <a:p>
            <a:r>
              <a:rPr lang="en-US" sz="1600" dirty="0">
                <a:solidFill>
                  <a:srgbClr val="0070C0"/>
                </a:solidFill>
                <a:latin typeface="Lucida Sans" panose="020B0602030504020204" pitchFamily="34" charset="0"/>
              </a:rPr>
              <a:t>Bangkok	    154,234</a:t>
            </a:r>
          </a:p>
          <a:p>
            <a:r>
              <a:rPr lang="en-US" sz="1600" dirty="0">
                <a:solidFill>
                  <a:srgbClr val="0070C0"/>
                </a:solidFill>
                <a:latin typeface="Lucida Sans" panose="020B0602030504020204" pitchFamily="34" charset="0"/>
              </a:rPr>
              <a:t>Malaysia     108,737</a:t>
            </a:r>
          </a:p>
          <a:p>
            <a:r>
              <a:rPr lang="en-US" sz="1600" dirty="0">
                <a:solidFill>
                  <a:srgbClr val="0070C0"/>
                </a:solidFill>
                <a:latin typeface="Lucida Sans" panose="020B0602030504020204" pitchFamily="34" charset="0"/>
              </a:rPr>
              <a:t>Manila          73,371</a:t>
            </a:r>
          </a:p>
          <a:p>
            <a:r>
              <a:rPr lang="en-US" sz="1600" dirty="0">
                <a:solidFill>
                  <a:srgbClr val="0070C0"/>
                </a:solidFill>
                <a:latin typeface="Lucida Sans" panose="020B0602030504020204" pitchFamily="34" charset="0"/>
              </a:rPr>
              <a:t>Jakarta         11,474</a:t>
            </a:r>
          </a:p>
          <a:p>
            <a:r>
              <a:rPr lang="en-US" sz="1600" dirty="0">
                <a:solidFill>
                  <a:srgbClr val="0070C0"/>
                </a:solidFill>
                <a:latin typeface="Lucida Sans" panose="020B0602030504020204" pitchFamily="34" charset="0"/>
              </a:rPr>
              <a:t>Ho Chi Min   10,179</a:t>
            </a:r>
          </a:p>
          <a:p>
            <a:r>
              <a:rPr lang="en-US" sz="1600" dirty="0">
                <a:solidFill>
                  <a:srgbClr val="0070C0"/>
                </a:solidFill>
                <a:latin typeface="Lucida Sans" panose="020B0602030504020204" pitchFamily="34" charset="0"/>
              </a:rPr>
              <a:t>Tokyo           44,325</a:t>
            </a:r>
          </a:p>
          <a:p>
            <a:endParaRPr lang="en-US" sz="2000" dirty="0">
              <a:latin typeface="Lucida Sans" panose="020B0602030504020204" pitchFamily="34" charset="0"/>
            </a:endParaRPr>
          </a:p>
        </p:txBody>
      </p:sp>
      <p:pic>
        <p:nvPicPr>
          <p:cNvPr id="7" name="Imagen 6" descr="Imagen que contiene Gráfico de proyección solar&#10;&#10;Descripción generada automáticamente">
            <a:extLst>
              <a:ext uri="{FF2B5EF4-FFF2-40B4-BE49-F238E27FC236}">
                <a16:creationId xmlns:a16="http://schemas.microsoft.com/office/drawing/2014/main" id="{621CA823-22D7-1CCE-3BF4-411ED56B7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3" y="68148"/>
            <a:ext cx="761999" cy="732732"/>
          </a:xfrm>
          <a:prstGeom prst="rect">
            <a:avLst/>
          </a:prstGeom>
        </p:spPr>
      </p:pic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AAE68209-67D9-CFE1-F31E-DB128F928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834" y="6197464"/>
            <a:ext cx="966037" cy="60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920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8">
      <a:dk1>
        <a:srgbClr val="000000"/>
      </a:dk1>
      <a:lt1>
        <a:srgbClr val="06105C"/>
      </a:lt1>
      <a:dk2>
        <a:srgbClr val="FFFF00"/>
      </a:dk2>
      <a:lt2>
        <a:srgbClr val="00FFFF"/>
      </a:lt2>
      <a:accent1>
        <a:srgbClr val="404040"/>
      </a:accent1>
      <a:accent2>
        <a:srgbClr val="FFFFFF"/>
      </a:accent2>
      <a:accent3>
        <a:srgbClr val="AAAAB5"/>
      </a:accent3>
      <a:accent4>
        <a:srgbClr val="000000"/>
      </a:accent4>
      <a:accent5>
        <a:srgbClr val="AFAFAF"/>
      </a:accent5>
      <a:accent6>
        <a:srgbClr val="E7E7E7"/>
      </a:accent6>
      <a:hlink>
        <a:srgbClr val="EFEFEF"/>
      </a:hlink>
      <a:folHlink>
        <a:srgbClr val="D2D2D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0000"/>
            </a:gs>
            <a:gs pos="100000">
              <a:srgbClr val="FF0000">
                <a:gamma/>
                <a:shade val="0"/>
                <a:invGamma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MX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0000"/>
            </a:gs>
            <a:gs pos="100000">
              <a:srgbClr val="FF0000">
                <a:gamma/>
                <a:shade val="0"/>
                <a:invGamma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MX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0000"/>
        </a:dk1>
        <a:lt1>
          <a:srgbClr val="06105C"/>
        </a:lt1>
        <a:dk2>
          <a:srgbClr val="FFFF00"/>
        </a:dk2>
        <a:lt2>
          <a:srgbClr val="00FFFF"/>
        </a:lt2>
        <a:accent1>
          <a:srgbClr val="404040"/>
        </a:accent1>
        <a:accent2>
          <a:srgbClr val="FFFFFF"/>
        </a:accent2>
        <a:accent3>
          <a:srgbClr val="AAAAB5"/>
        </a:accent3>
        <a:accent4>
          <a:srgbClr val="000000"/>
        </a:accent4>
        <a:accent5>
          <a:srgbClr val="AFAFAF"/>
        </a:accent5>
        <a:accent6>
          <a:srgbClr val="E7E7E7"/>
        </a:accent6>
        <a:hlink>
          <a:srgbClr val="EFEFEF"/>
        </a:hlink>
        <a:folHlink>
          <a:srgbClr val="D2D2D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647</TotalTime>
  <Words>148</Words>
  <Application>Microsoft Office PowerPoint</Application>
  <PresentationFormat>On-screen Show (4:3)</PresentationFormat>
  <Paragraphs>51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Myriad Pro</vt:lpstr>
      <vt:lpstr>Arial</vt:lpstr>
      <vt:lpstr>Bernard MT Condensed</vt:lpstr>
      <vt:lpstr>Calibri</vt:lpstr>
      <vt:lpstr>Calibri Light</vt:lpstr>
      <vt:lpstr>Fairwater Script</vt:lpstr>
      <vt:lpstr>Lucida Sans</vt:lpstr>
      <vt:lpstr>Lucida Sans Unicode</vt:lpstr>
      <vt:lpstr>Times New Roman</vt:lpstr>
      <vt:lpstr>Tema de Office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Federico G. Lepe</dc:creator>
  <cp:lastModifiedBy>mike walsh</cp:lastModifiedBy>
  <cp:revision>20</cp:revision>
  <dcterms:created xsi:type="dcterms:W3CDTF">2022-10-02T22:53:31Z</dcterms:created>
  <dcterms:modified xsi:type="dcterms:W3CDTF">2022-12-01T01:05:50Z</dcterms:modified>
</cp:coreProperties>
</file>